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57" r:id="rId6"/>
    <p:sldId id="258" r:id="rId7"/>
    <p:sldId id="264" r:id="rId8"/>
    <p:sldId id="265" r:id="rId9"/>
    <p:sldId id="263" r:id="rId10"/>
    <p:sldId id="260"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8180D-01EE-449A-8F88-A63D9E978808}" name="Shawn Seman" initials="SS" userId="S::sseman@jht.com::79351b98-e4b6-4db9-ac04-13841618df00" providerId="AD"/>
  <p188:author id="{BE718491-1669-8853-4B45-B3EEC24CA192}" name="CHIZEK, JASON A CIV DHRA AFSPC DEOMI/HRC/MDT" initials="JC" userId="S::jason.chizek.1@us.af.mil::4d6f9570-6bd4-410e-b84d-236518758766" providerId="AD"/>
  <p188:author id="{6E7BE6F5-96E0-BEE5-11E2-CCAEBF03FD7E}" name="Kimberly Lester" initials="KL" userId="S::klester@jht.com::4b5369ca-d3be-4f6a-a7f3-46500256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87" autoAdjust="0"/>
  </p:normalViewPr>
  <p:slideViewPr>
    <p:cSldViewPr snapToGrid="0">
      <p:cViewPr varScale="1">
        <p:scale>
          <a:sx n="61" d="100"/>
          <a:sy n="61" d="100"/>
        </p:scale>
        <p:origin x="141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F0C20-BB2B-4962-90AF-C46EC9F7D921}"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DDB7-EF0A-42E8-A658-77C4CB8D39B4}" type="slidenum">
              <a:rPr lang="en-US" smtClean="0"/>
              <a:t>‹#›</a:t>
            </a:fld>
            <a:endParaRPr lang="en-US"/>
          </a:p>
        </p:txBody>
      </p:sp>
    </p:spTree>
    <p:extLst>
      <p:ext uri="{BB962C8B-B14F-4D97-AF65-F5344CB8AC3E}">
        <p14:creationId xmlns:p14="http://schemas.microsoft.com/office/powerpoint/2010/main" val="46538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8DDB7-EF0A-42E8-A658-77C4CB8D39B4}" type="slidenum">
              <a:rPr lang="en-US" smtClean="0"/>
              <a:t>7</a:t>
            </a:fld>
            <a:endParaRPr lang="en-US"/>
          </a:p>
        </p:txBody>
      </p:sp>
    </p:spTree>
    <p:extLst>
      <p:ext uri="{BB962C8B-B14F-4D97-AF65-F5344CB8AC3E}">
        <p14:creationId xmlns:p14="http://schemas.microsoft.com/office/powerpoint/2010/main" val="202664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a:t>
            </a:r>
          </a:p>
          <a:p>
            <a:pPr marL="171450" indent="-171450">
              <a:buFont typeface="Arial" panose="020B0604020202020204" pitchFamily="34" charset="0"/>
              <a:buChar char="•"/>
            </a:pPr>
            <a:r>
              <a:rPr lang="en-US" dirty="0"/>
              <a:t>After the employee reported harassment, the actions taken against them are considered reprisal. These actions were removal from their job, revoking of leave, and inhibiting career progressions.</a:t>
            </a:r>
            <a:endParaRPr lang="en-US" dirty="0">
              <a:cs typeface="Calibri"/>
            </a:endParaRPr>
          </a:p>
          <a:p>
            <a:pPr marL="171450" indent="-171450">
              <a:buFont typeface="Arial" panose="020B0604020202020204" pitchFamily="34" charset="0"/>
              <a:buChar char="•"/>
            </a:pPr>
            <a:r>
              <a:rPr lang="en-US" dirty="0"/>
              <a:t>This example is reprisal, a form of retaliation, because the subsequent actions taken against the employee are unfavorable actions directly related to and inhibiting to the employee’s career progression (e.g., being given tasks that are not supportive of using the skills they are trained for and not being allowed to attend a training that could enhance their experience and skills for career progression).</a:t>
            </a:r>
          </a:p>
          <a:p>
            <a:pPr marL="171450" indent="-171450">
              <a:buFont typeface="Arial" panose="020B0604020202020204" pitchFamily="34" charset="0"/>
              <a:buChar char="•"/>
            </a:pPr>
            <a:r>
              <a:rPr lang="en-US" dirty="0"/>
              <a:t>As a peer, you should let the supervisor know that the actions they are placing on this employee are considered reprisal based on DoDI 1020.04. </a:t>
            </a:r>
          </a:p>
        </p:txBody>
      </p:sp>
      <p:sp>
        <p:nvSpPr>
          <p:cNvPr id="4" name="Slide Number Placeholder 3"/>
          <p:cNvSpPr>
            <a:spLocks noGrp="1"/>
          </p:cNvSpPr>
          <p:nvPr>
            <p:ph type="sldNum" sz="quarter" idx="5"/>
          </p:nvPr>
        </p:nvSpPr>
        <p:spPr/>
        <p:txBody>
          <a:bodyPr/>
          <a:lstStyle/>
          <a:p>
            <a:fld id="{7368DDB7-EF0A-42E8-A658-77C4CB8D39B4}" type="slidenum">
              <a:rPr lang="en-US" smtClean="0"/>
              <a:t>9</a:t>
            </a:fld>
            <a:endParaRPr lang="en-US"/>
          </a:p>
        </p:txBody>
      </p:sp>
    </p:spTree>
    <p:extLst>
      <p:ext uri="{BB962C8B-B14F-4D97-AF65-F5344CB8AC3E}">
        <p14:creationId xmlns:p14="http://schemas.microsoft.com/office/powerpoint/2010/main" val="378562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reprisal is a specific offense under DoD policy, it falls under the umbrella of retaliation (</a:t>
            </a:r>
            <a:r>
              <a:rPr lang="en-US" b="0" i="0" dirty="0">
                <a:solidFill>
                  <a:srgbClr val="000000"/>
                </a:solidFill>
                <a:effectLst/>
                <a:latin typeface="WordVisi_MSFontService"/>
              </a:rPr>
              <a:t>Office of USD P&amp;R, 2022)</a:t>
            </a:r>
            <a:r>
              <a:rPr lang="en-US" dirty="0"/>
              <a:t> and therefore shares many of the same impacts as retaliatory behavior.</a:t>
            </a:r>
          </a:p>
          <a:p>
            <a:r>
              <a:rPr lang="en-US" dirty="0"/>
              <a:t>The hierarchical structure of the military allows for great opportunity to cover retaliation (</a:t>
            </a:r>
            <a:r>
              <a:rPr lang="en-US" b="0" i="0" dirty="0">
                <a:solidFill>
                  <a:srgbClr val="000000"/>
                </a:solidFill>
                <a:effectLst/>
                <a:latin typeface="Times New Roman" panose="02020603050405020304" pitchFamily="18" charset="0"/>
              </a:rPr>
              <a:t>Binder et al., 2018), including reprisal, which can interfere with career progression.  Inhibited career progression can impact job satisfaction, which in turn can lower morale.  This is especially so in the military, where the lines between personal and professional life are often blurred. </a:t>
            </a:r>
          </a:p>
          <a:p>
            <a:r>
              <a:rPr lang="en-US" dirty="0"/>
              <a:t>Retaliatory behaviors such as reprisal can lower unit cohesion by jeopardizing trust among unit members and between members and leaders </a:t>
            </a:r>
            <a:r>
              <a:rPr lang="en-US" sz="1800" b="0" i="0" dirty="0">
                <a:solidFill>
                  <a:srgbClr val="000000"/>
                </a:solidFill>
                <a:effectLst/>
                <a:latin typeface="Times New Roman" panose="02020603050405020304" pitchFamily="18" charset="0"/>
              </a:rPr>
              <a:t>(Office of USD P&amp;R, 2022). </a:t>
            </a:r>
          </a:p>
          <a:p>
            <a:r>
              <a:rPr lang="en-US" dirty="0"/>
              <a:t>Mistreatment, such as retaliatory behaviors of reprisal, can lead to increases in mental and physical health complications (</a:t>
            </a:r>
            <a:r>
              <a:rPr lang="en-US" b="0" i="0" dirty="0">
                <a:solidFill>
                  <a:srgbClr val="000000"/>
                </a:solidFill>
                <a:effectLst/>
                <a:latin typeface="WordVisi_MSFontService"/>
              </a:rPr>
              <a:t>Cortina &amp; Magley, 2003).</a:t>
            </a:r>
          </a:p>
          <a:p>
            <a:r>
              <a:rPr lang="en-US" dirty="0"/>
              <a:t>Reprisal, as a retaliatory behavior, can lead to higher turnover rates of employees (</a:t>
            </a:r>
            <a:r>
              <a:rPr lang="en-US" b="0" i="0" dirty="0">
                <a:solidFill>
                  <a:srgbClr val="000000"/>
                </a:solidFill>
                <a:effectLst/>
                <a:latin typeface="WordVisi_MSFontService"/>
              </a:rPr>
              <a:t>Liu et al., 2023).  For the military, this equates to concerns regarding low retention rates. </a:t>
            </a:r>
          </a:p>
          <a:p>
            <a:r>
              <a:rPr lang="en-US" dirty="0"/>
              <a:t>The frustration associated with coping with retaliatory behaviors, such as reprisal, can lead to lower productivity among individual employees (</a:t>
            </a:r>
            <a:r>
              <a:rPr lang="en-US" b="0" i="0" dirty="0">
                <a:solidFill>
                  <a:srgbClr val="000000"/>
                </a:solidFill>
                <a:effectLst/>
                <a:latin typeface="WordVisi_MSFontService"/>
              </a:rPr>
              <a:t>Liu et al., 2023).  For the military, this can equate to a lower state of overall mission readiness.</a:t>
            </a:r>
            <a:endParaRPr lang="en-US" dirty="0"/>
          </a:p>
        </p:txBody>
      </p:sp>
      <p:sp>
        <p:nvSpPr>
          <p:cNvPr id="4" name="Slide Number Placeholder 3"/>
          <p:cNvSpPr>
            <a:spLocks noGrp="1"/>
          </p:cNvSpPr>
          <p:nvPr>
            <p:ph type="sldNum" sz="quarter" idx="5"/>
          </p:nvPr>
        </p:nvSpPr>
        <p:spPr/>
        <p:txBody>
          <a:bodyPr/>
          <a:lstStyle/>
          <a:p>
            <a:fld id="{7368DDB7-EF0A-42E8-A658-77C4CB8D39B4}" type="slidenum">
              <a:rPr lang="en-US" smtClean="0"/>
              <a:t>10</a:t>
            </a:fld>
            <a:endParaRPr lang="en-US"/>
          </a:p>
        </p:txBody>
      </p:sp>
    </p:spTree>
    <p:extLst>
      <p:ext uri="{BB962C8B-B14F-4D97-AF65-F5344CB8AC3E}">
        <p14:creationId xmlns:p14="http://schemas.microsoft.com/office/powerpoint/2010/main" val="254515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more information on prevention strategies for reprisal, see the strategies sheet for reprisal in the DEOMI toolkit.</a:t>
            </a:r>
          </a:p>
        </p:txBody>
      </p:sp>
      <p:sp>
        <p:nvSpPr>
          <p:cNvPr id="4" name="Slide Number Placeholder 3"/>
          <p:cNvSpPr>
            <a:spLocks noGrp="1"/>
          </p:cNvSpPr>
          <p:nvPr>
            <p:ph type="sldNum" sz="quarter" idx="5"/>
          </p:nvPr>
        </p:nvSpPr>
        <p:spPr/>
        <p:txBody>
          <a:bodyPr/>
          <a:lstStyle/>
          <a:p>
            <a:fld id="{7368DDB7-EF0A-42E8-A658-77C4CB8D39B4}" type="slidenum">
              <a:rPr lang="en-US" smtClean="0"/>
              <a:t>14</a:t>
            </a:fld>
            <a:endParaRPr lang="en-US"/>
          </a:p>
        </p:txBody>
      </p:sp>
    </p:spTree>
    <p:extLst>
      <p:ext uri="{BB962C8B-B14F-4D97-AF65-F5344CB8AC3E}">
        <p14:creationId xmlns:p14="http://schemas.microsoft.com/office/powerpoint/2010/main" val="108176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t>
            </a:r>
          </a:p>
          <a:p>
            <a:endParaRPr lang="en-US" dirty="0"/>
          </a:p>
          <a:p>
            <a:r>
              <a:rPr lang="en-US" dirty="0"/>
              <a:t>Binder, R., Garcia, P., Johnson, B., &amp; Fuentes-</a:t>
            </a:r>
            <a:r>
              <a:rPr lang="en-US" dirty="0" err="1"/>
              <a:t>Afflick</a:t>
            </a:r>
            <a:r>
              <a:rPr lang="en-US" dirty="0"/>
              <a:t>, E. (2018). Sexual harassment in medical schools: The challenge of covert retaliation as a barrier to reporting. </a:t>
            </a:r>
            <a:r>
              <a:rPr lang="en-US" i="1" dirty="0"/>
              <a:t>Academic Medicine</a:t>
            </a:r>
            <a:r>
              <a:rPr lang="en-US" dirty="0"/>
              <a:t>, </a:t>
            </a:r>
            <a:r>
              <a:rPr lang="en-US" i="1" dirty="0"/>
              <a:t>93</a:t>
            </a:r>
            <a:r>
              <a:rPr lang="en-US" dirty="0"/>
              <a:t>(12), 1770–1773. https://doi.org/10.1097/ACM.0000000000002302 </a:t>
            </a:r>
          </a:p>
          <a:p>
            <a:endParaRPr lang="en-US" dirty="0"/>
          </a:p>
          <a:p>
            <a:r>
              <a:rPr lang="en-US" dirty="0"/>
              <a:t>Cortina, L. M., &amp; Magley, V. J. (2003). Raising voice, risking retaliation: Events following interpersonal mistreatment in the workplace. </a:t>
            </a:r>
            <a:r>
              <a:rPr lang="en-US" i="1" dirty="0"/>
              <a:t>Journal of Occupational Health Psychology</a:t>
            </a:r>
            <a:r>
              <a:rPr lang="en-US" dirty="0"/>
              <a:t>, </a:t>
            </a:r>
            <a:r>
              <a:rPr lang="en-US" i="1" dirty="0"/>
              <a:t>8</a:t>
            </a:r>
            <a:r>
              <a:rPr lang="en-US" dirty="0"/>
              <a:t>(4), 247. https://doi.org/10.1037/1076-8998.8.4.247 </a:t>
            </a:r>
          </a:p>
          <a:p>
            <a:endParaRPr lang="en-US" dirty="0"/>
          </a:p>
          <a:p>
            <a:pPr marL="0" marR="0" indent="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Inspector General of the Department of Defense. (2021, October 12).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Military whistleblower protection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(DoD Directive 7050.06). https://www.esd.whs.mil/Portals/54/Documents/DD/issuances/dodd/705006p.pdf?ver=M__mf90UsueobPjwHN91Hw%3d%3d</a:t>
            </a:r>
          </a:p>
          <a:p>
            <a:pPr marL="457200" marR="0" indent="-457200">
              <a:lnSpc>
                <a:spcPct val="200000"/>
              </a:lnSpc>
              <a:spcBef>
                <a:spcPts val="0"/>
              </a:spcBef>
              <a:spcAft>
                <a:spcPts val="0"/>
              </a:spcAft>
            </a:pPr>
            <a:endParaRPr lang="en-US" dirty="0"/>
          </a:p>
          <a:p>
            <a:r>
              <a:rPr lang="en-US" dirty="0"/>
              <a:t>Liu, X., Lu, W., Liu, S., &amp; Qin, C. (2023). Hatred out of love or love can be all-inclusive? Moderating effects of employee status and organizational affective commitment on the relationship between turnover intention and CWB. </a:t>
            </a:r>
            <a:r>
              <a:rPr lang="en-US" i="1" dirty="0"/>
              <a:t>Frontiers in Psychology</a:t>
            </a:r>
            <a:r>
              <a:rPr lang="en-US" dirty="0"/>
              <a:t>, </a:t>
            </a:r>
            <a:r>
              <a:rPr lang="en-US" i="1" dirty="0"/>
              <a:t>13</a:t>
            </a:r>
            <a:r>
              <a:rPr lang="en-US" dirty="0"/>
              <a:t>, 1</a:t>
            </a:r>
            <a:r>
              <a:rPr lang="en-US" b="0" i="0" dirty="0">
                <a:solidFill>
                  <a:srgbClr val="111111"/>
                </a:solidFill>
                <a:effectLst/>
                <a:latin typeface="Roboto" panose="02000000000000000000" pitchFamily="2" charset="0"/>
              </a:rPr>
              <a:t>–</a:t>
            </a:r>
            <a:r>
              <a:rPr lang="en-US" dirty="0"/>
              <a:t>13. https://doi.org/10.3389/fpsyg.2022.993169 </a:t>
            </a:r>
          </a:p>
          <a:p>
            <a:endParaRPr lang="en-US" dirty="0"/>
          </a:p>
          <a:p>
            <a:r>
              <a:rPr lang="en-US" dirty="0"/>
              <a:t>Office of the Under Secretary of Defense for Personnel and Readiness. (2022, June 24). </a:t>
            </a:r>
            <a:r>
              <a:rPr lang="en-US" i="1" dirty="0"/>
              <a:t>Sexual assault prevention and response: Retaliation response for adult sexual assault cases </a:t>
            </a:r>
            <a:r>
              <a:rPr lang="en-US" dirty="0"/>
              <a:t>(DoD Instruction 6495.02, Vol. 3). https://www.esd.whs.mil/portals/54/documents/dd/issuances/dodi/649502_vol3.pdf?ver=nfpqfbeuh7rohpxai0qotw%3d%3d </a:t>
            </a:r>
          </a:p>
          <a:p>
            <a:endParaRPr lang="en-US" dirty="0"/>
          </a:p>
          <a:p>
            <a:pPr marL="0" marR="0" indent="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Office of the Under Secretary of Defense for Personnel and Readiness. (2020, June 30).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Harassment prevention and response for DoD civilian employees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(DoD Instruction 1020.04). https://www.esd.whs.mil/Portals/54/Documents/DD/issuances/dodi/102004p.pdf?ver=2020-06-30-115752-867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68DDB7-EF0A-42E8-A658-77C4CB8D39B4}" type="slidenum">
              <a:rPr lang="en-US" smtClean="0"/>
              <a:t>15</a:t>
            </a:fld>
            <a:endParaRPr lang="en-US"/>
          </a:p>
        </p:txBody>
      </p:sp>
    </p:spTree>
    <p:extLst>
      <p:ext uri="{BB962C8B-B14F-4D97-AF65-F5344CB8AC3E}">
        <p14:creationId xmlns:p14="http://schemas.microsoft.com/office/powerpoint/2010/main" val="3889140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557-26CC-41A4-9E5D-C12E7A0F9226}"/>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E2151F1-3FE9-426C-90DA-E32DFC06688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320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AE2-9D33-4B9A-91D7-D29B1A01E9A4}"/>
              </a:ext>
            </a:extLst>
          </p:cNvPr>
          <p:cNvSpPr>
            <a:spLocks noGrp="1"/>
          </p:cNvSpPr>
          <p:nvPr>
            <p:ph type="title"/>
          </p:nvPr>
        </p:nvSpPr>
        <p:spPr>
          <a:xfrm>
            <a:off x="0" y="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706E39-3377-4ED5-82E5-DFF231811A68}"/>
              </a:ext>
            </a:extLst>
          </p:cNvPr>
          <p:cNvSpPr>
            <a:spLocks noGrp="1"/>
          </p:cNvSpPr>
          <p:nvPr>
            <p:ph idx="1"/>
          </p:nvPr>
        </p:nvSpPr>
        <p:spPr>
          <a:xfrm>
            <a:off x="5183188" y="2049462"/>
            <a:ext cx="6172200" cy="38115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C3ABD8-D373-4938-8A70-D9655EF83BA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347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7BF8-80F6-4FF4-AE1C-0F870D055A20}"/>
              </a:ext>
            </a:extLst>
          </p:cNvPr>
          <p:cNvSpPr>
            <a:spLocks noGrp="1"/>
          </p:cNvSpPr>
          <p:nvPr>
            <p:ph type="title"/>
          </p:nvPr>
        </p:nvSpPr>
        <p:spPr>
          <a:xfrm>
            <a:off x="0" y="-4618"/>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8E7A423-40DA-4CFC-9AD2-7E8801192FDA}"/>
              </a:ext>
            </a:extLst>
          </p:cNvPr>
          <p:cNvSpPr>
            <a:spLocks noGrp="1"/>
          </p:cNvSpPr>
          <p:nvPr>
            <p:ph type="pic" idx="1"/>
          </p:nvPr>
        </p:nvSpPr>
        <p:spPr>
          <a:xfrm>
            <a:off x="5180012" y="1782618"/>
            <a:ext cx="6172200" cy="408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FD99DE-D2D7-4CCF-B775-B09D56DAC2B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701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C1AE-DE0F-433D-934C-7695077905E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7F54288B-AB62-4E64-A49F-07EF242CA8FE}"/>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66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1AF9-B594-4F4C-A478-A3E3B37B60FD}"/>
              </a:ext>
            </a:extLst>
          </p:cNvPr>
          <p:cNvSpPr>
            <a:spLocks noGrp="1"/>
          </p:cNvSpPr>
          <p:nvPr>
            <p:ph type="title"/>
          </p:nvPr>
        </p:nvSpPr>
        <p:spPr>
          <a:xfrm>
            <a:off x="838200" y="31894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5919D27-5DCE-4677-8F34-A20DFADBB0B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08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ACE-9CDF-4363-B258-05247D19847D}"/>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216CFBE-4529-4A8E-A22D-2C5DE2A9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437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3B5-978D-4872-818B-2A29E6D99D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84C05F-95BA-413F-B2D7-BA4E63C3189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173AB-AA3E-459F-BB02-22D68E2B38EA}"/>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44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3C6-4BF1-4DAF-B49B-99AAB0799CAB}"/>
              </a:ext>
            </a:extLst>
          </p:cNvPr>
          <p:cNvSpPr>
            <a:spLocks noGrp="1"/>
          </p:cNvSpPr>
          <p:nvPr>
            <p:ph type="title"/>
          </p:nvPr>
        </p:nvSpPr>
        <p:spPr>
          <a:xfrm>
            <a:off x="839788" y="36512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BD14EDF-D3A7-43DF-A0D1-E51B99A59488}"/>
              </a:ext>
            </a:extLst>
          </p:cNvPr>
          <p:cNvSpPr>
            <a:spLocks noGrp="1"/>
          </p:cNvSpPr>
          <p:nvPr>
            <p:ph type="body" idx="1"/>
          </p:nvPr>
        </p:nvSpPr>
        <p:spPr>
          <a:xfrm>
            <a:off x="839788" y="1681163"/>
            <a:ext cx="5157787"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78BAF-1626-4BC5-A40C-76B42DD8ED1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E14AD-C11A-4689-9A00-39699374D5B2}"/>
              </a:ext>
            </a:extLst>
          </p:cNvPr>
          <p:cNvSpPr>
            <a:spLocks noGrp="1"/>
          </p:cNvSpPr>
          <p:nvPr>
            <p:ph type="body" sz="quarter" idx="3"/>
          </p:nvPr>
        </p:nvSpPr>
        <p:spPr>
          <a:xfrm>
            <a:off x="6172200" y="1681163"/>
            <a:ext cx="5183188"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9F4C-CDBF-4DD3-9C56-8D09169013DA}"/>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70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F4FE-8F11-4391-A46F-90010051D0F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9398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70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Right Image Title and Text">
    <p:bg>
      <p:bgPr>
        <a:blipFill dpi="0" rotWithShape="1">
          <a:blip r:embed="rId2">
            <a:lum/>
          </a:blip>
          <a:srcRect/>
          <a:stretch>
            <a:fillRect l="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3612898" y="-3526812"/>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1673262" y="-174015"/>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17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eft Image Title and Text">
    <p:bg>
      <p:bgPr>
        <a:blipFill dpi="0" rotWithShape="1">
          <a:blip r:embed="rId2">
            <a:lum/>
          </a:blip>
          <a:srcRect/>
          <a:stretch>
            <a:fillRect r="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7409043" y="-3452921"/>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5469406" y="-137068"/>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31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7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2853-2F85-4BCF-8C64-1BB9CC847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DFA4E-9DA2-44DC-9CA5-5491078D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19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BC0D-2196-4156-AD67-520B328A5961}"/>
              </a:ext>
            </a:extLst>
          </p:cNvPr>
          <p:cNvSpPr>
            <a:spLocks noGrp="1"/>
          </p:cNvSpPr>
          <p:nvPr>
            <p:ph type="ctrTitle"/>
          </p:nvPr>
        </p:nvSpPr>
        <p:spPr/>
        <p:txBody>
          <a:bodyPr/>
          <a:lstStyle/>
          <a:p>
            <a:r>
              <a:rPr lang="en-US"/>
              <a:t>Understanding Reprisal</a:t>
            </a:r>
          </a:p>
        </p:txBody>
      </p:sp>
      <p:sp>
        <p:nvSpPr>
          <p:cNvPr id="3" name="Subtitle 2">
            <a:extLst>
              <a:ext uri="{FF2B5EF4-FFF2-40B4-BE49-F238E27FC236}">
                <a16:creationId xmlns:a16="http://schemas.microsoft.com/office/drawing/2014/main" id="{6EA1D65D-BE0A-488A-A19C-B08CB111C089}"/>
              </a:ext>
            </a:extLst>
          </p:cNvPr>
          <p:cNvSpPr>
            <a:spLocks noGrp="1"/>
          </p:cNvSpPr>
          <p:nvPr>
            <p:ph type="subTitle" idx="1"/>
          </p:nvPr>
        </p:nvSpPr>
        <p:spPr/>
        <p:txBody>
          <a:bodyPr/>
          <a:lstStyle/>
          <a:p>
            <a:r>
              <a:rPr lang="en-US" b="1"/>
              <a:t>An Overview of Definitions, Impacts, and Prevention</a:t>
            </a:r>
          </a:p>
        </p:txBody>
      </p:sp>
      <p:pic>
        <p:nvPicPr>
          <p:cNvPr id="7" name="Picture 6" descr="DEOMI's seal for equal employment opportunity">
            <a:extLst>
              <a:ext uri="{FF2B5EF4-FFF2-40B4-BE49-F238E27FC236}">
                <a16:creationId xmlns:a16="http://schemas.microsoft.com/office/drawing/2014/main" id="{FC9EE6DF-ECCD-410B-9588-110227524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55" y="4349532"/>
            <a:ext cx="2572289" cy="2387600"/>
          </a:xfrm>
          <a:prstGeom prst="rect">
            <a:avLst/>
          </a:prstGeom>
        </p:spPr>
      </p:pic>
    </p:spTree>
    <p:extLst>
      <p:ext uri="{BB962C8B-B14F-4D97-AF65-F5344CB8AC3E}">
        <p14:creationId xmlns:p14="http://schemas.microsoft.com/office/powerpoint/2010/main" val="322557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8A5A-FE36-406D-B690-A9217CAC32AA}"/>
              </a:ext>
            </a:extLst>
          </p:cNvPr>
          <p:cNvSpPr>
            <a:spLocks noGrp="1"/>
          </p:cNvSpPr>
          <p:nvPr>
            <p:ph type="title"/>
          </p:nvPr>
        </p:nvSpPr>
        <p:spPr>
          <a:xfrm>
            <a:off x="180975" y="516022"/>
            <a:ext cx="10515600" cy="1325563"/>
          </a:xfrm>
        </p:spPr>
        <p:txBody>
          <a:bodyPr/>
          <a:lstStyle/>
          <a:p>
            <a:r>
              <a:rPr lang="en-US" dirty="0"/>
              <a:t>Impacts of Reprisal</a:t>
            </a:r>
          </a:p>
        </p:txBody>
      </p:sp>
      <p:sp>
        <p:nvSpPr>
          <p:cNvPr id="3" name="Content Placeholder 2">
            <a:extLst>
              <a:ext uri="{FF2B5EF4-FFF2-40B4-BE49-F238E27FC236}">
                <a16:creationId xmlns:a16="http://schemas.microsoft.com/office/drawing/2014/main" id="{13D03F9A-8ADB-41B3-BC5A-8772EA0F6241}"/>
              </a:ext>
            </a:extLst>
          </p:cNvPr>
          <p:cNvSpPr>
            <a:spLocks noGrp="1"/>
          </p:cNvSpPr>
          <p:nvPr>
            <p:ph sz="half" idx="1"/>
          </p:nvPr>
        </p:nvSpPr>
        <p:spPr>
          <a:xfrm>
            <a:off x="797205" y="1885257"/>
            <a:ext cx="3008086" cy="1665061"/>
          </a:xfrm>
          <a:solidFill>
            <a:schemeClr val="accent2"/>
          </a:solidFill>
        </p:spPr>
        <p:txBody>
          <a:bodyPr anchor="ctr">
            <a:normAutofit/>
          </a:bodyPr>
          <a:lstStyle/>
          <a:p>
            <a:pPr marL="0" indent="0" algn="ctr">
              <a:lnSpc>
                <a:spcPct val="100000"/>
              </a:lnSpc>
              <a:spcBef>
                <a:spcPts val="2400"/>
              </a:spcBef>
              <a:spcAft>
                <a:spcPts val="1000"/>
              </a:spcAft>
              <a:buNone/>
            </a:pPr>
            <a:r>
              <a:rPr lang="en-US">
                <a:solidFill>
                  <a:schemeClr val="bg1"/>
                </a:solidFill>
              </a:rPr>
              <a:t>Low individual and team morale</a:t>
            </a:r>
          </a:p>
        </p:txBody>
      </p:sp>
      <p:sp>
        <p:nvSpPr>
          <p:cNvPr id="4" name="Content Placeholder 3">
            <a:extLst>
              <a:ext uri="{FF2B5EF4-FFF2-40B4-BE49-F238E27FC236}">
                <a16:creationId xmlns:a16="http://schemas.microsoft.com/office/drawing/2014/main" id="{114E9A27-042B-4613-9C0C-8A81D3744F5E}"/>
              </a:ext>
            </a:extLst>
          </p:cNvPr>
          <p:cNvSpPr>
            <a:spLocks noGrp="1"/>
          </p:cNvSpPr>
          <p:nvPr>
            <p:ph sz="half" idx="2"/>
          </p:nvPr>
        </p:nvSpPr>
        <p:spPr>
          <a:xfrm>
            <a:off x="4591957" y="1885256"/>
            <a:ext cx="3008086" cy="1665061"/>
          </a:xfrm>
          <a:solidFill>
            <a:schemeClr val="accent2"/>
          </a:solidFill>
        </p:spPr>
        <p:txBody>
          <a:bodyPr anchor="ctr">
            <a:normAutofit/>
          </a:bodyPr>
          <a:lstStyle/>
          <a:p>
            <a:pPr marL="0" indent="0" algn="ctr">
              <a:lnSpc>
                <a:spcPct val="100000"/>
              </a:lnSpc>
              <a:spcAft>
                <a:spcPts val="1000"/>
              </a:spcAft>
              <a:buNone/>
            </a:pPr>
            <a:r>
              <a:rPr lang="en-US">
                <a:solidFill>
                  <a:schemeClr val="bg1"/>
                </a:solidFill>
              </a:rPr>
              <a:t>Inhibited team cohesion</a:t>
            </a:r>
          </a:p>
        </p:txBody>
      </p:sp>
      <p:sp>
        <p:nvSpPr>
          <p:cNvPr id="5" name="Content Placeholder 3">
            <a:extLst>
              <a:ext uri="{FF2B5EF4-FFF2-40B4-BE49-F238E27FC236}">
                <a16:creationId xmlns:a16="http://schemas.microsoft.com/office/drawing/2014/main" id="{DDC2EE64-8D17-4679-ADF5-613D39AC6645}"/>
              </a:ext>
            </a:extLst>
          </p:cNvPr>
          <p:cNvSpPr txBox="1">
            <a:spLocks/>
          </p:cNvSpPr>
          <p:nvPr/>
        </p:nvSpPr>
        <p:spPr>
          <a:xfrm>
            <a:off x="8386709" y="1885255"/>
            <a:ext cx="3008086" cy="1665061"/>
          </a:xfrm>
          <a:prstGeom prst="rect">
            <a:avLst/>
          </a:prstGeom>
          <a:solidFill>
            <a:schemeClr val="accent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1000"/>
              </a:spcAft>
              <a:buNone/>
            </a:pPr>
            <a:r>
              <a:rPr lang="en-US">
                <a:solidFill>
                  <a:schemeClr val="bg1"/>
                </a:solidFill>
                <a:latin typeface="Arial"/>
                <a:cs typeface="Arial"/>
              </a:rPr>
              <a:t>Mental and physical health issues</a:t>
            </a:r>
          </a:p>
        </p:txBody>
      </p:sp>
      <p:sp>
        <p:nvSpPr>
          <p:cNvPr id="6" name="Content Placeholder 3">
            <a:extLst>
              <a:ext uri="{FF2B5EF4-FFF2-40B4-BE49-F238E27FC236}">
                <a16:creationId xmlns:a16="http://schemas.microsoft.com/office/drawing/2014/main" id="{6A8B9862-4965-4F33-B633-1F8C5A658D21}"/>
              </a:ext>
            </a:extLst>
          </p:cNvPr>
          <p:cNvSpPr txBox="1">
            <a:spLocks/>
          </p:cNvSpPr>
          <p:nvPr/>
        </p:nvSpPr>
        <p:spPr>
          <a:xfrm>
            <a:off x="2301214" y="4256767"/>
            <a:ext cx="3008086" cy="1665062"/>
          </a:xfrm>
          <a:prstGeom prst="rect">
            <a:avLst/>
          </a:prstGeom>
          <a:solidFill>
            <a:schemeClr val="accent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1000"/>
              </a:spcAft>
              <a:buFont typeface="Arial" panose="020B0604020202020204" pitchFamily="34" charset="0"/>
              <a:buNone/>
            </a:pPr>
            <a:r>
              <a:rPr lang="en-US">
                <a:solidFill>
                  <a:schemeClr val="bg1"/>
                </a:solidFill>
              </a:rPr>
              <a:t>High turnover and low retention</a:t>
            </a:r>
          </a:p>
        </p:txBody>
      </p:sp>
      <p:sp>
        <p:nvSpPr>
          <p:cNvPr id="7" name="Content Placeholder 3">
            <a:extLst>
              <a:ext uri="{FF2B5EF4-FFF2-40B4-BE49-F238E27FC236}">
                <a16:creationId xmlns:a16="http://schemas.microsoft.com/office/drawing/2014/main" id="{0F095D04-7C7E-44D7-B723-F74B568B24E5}"/>
              </a:ext>
            </a:extLst>
          </p:cNvPr>
          <p:cNvSpPr txBox="1">
            <a:spLocks/>
          </p:cNvSpPr>
          <p:nvPr/>
        </p:nvSpPr>
        <p:spPr>
          <a:xfrm>
            <a:off x="6882703" y="4256767"/>
            <a:ext cx="3008086" cy="1665062"/>
          </a:xfrm>
          <a:prstGeom prst="rect">
            <a:avLst/>
          </a:prstGeom>
          <a:solidFill>
            <a:schemeClr val="accent2"/>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1000"/>
              </a:spcAft>
              <a:buFont typeface="Arial" panose="020B0604020202020204" pitchFamily="34" charset="0"/>
              <a:buNone/>
            </a:pPr>
            <a:r>
              <a:rPr lang="en-US">
                <a:solidFill>
                  <a:schemeClr val="bg1"/>
                </a:solidFill>
              </a:rPr>
              <a:t>Lower productivity and mission readiness</a:t>
            </a:r>
          </a:p>
        </p:txBody>
      </p:sp>
      <p:pic>
        <p:nvPicPr>
          <p:cNvPr id="8" name="Picture 7" descr="Icon&#10;&#10;Description automatically generated">
            <a:extLst>
              <a:ext uri="{FF2B5EF4-FFF2-40B4-BE49-F238E27FC236}">
                <a16:creationId xmlns:a16="http://schemas.microsoft.com/office/drawing/2014/main" id="{98ABB591-BEB0-AA12-BD52-E4771FB8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10193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E661-27F8-4B4E-BA21-0182D6EF37C8}"/>
              </a:ext>
            </a:extLst>
          </p:cNvPr>
          <p:cNvSpPr>
            <a:spLocks noGrp="1"/>
          </p:cNvSpPr>
          <p:nvPr>
            <p:ph type="title"/>
          </p:nvPr>
        </p:nvSpPr>
        <p:spPr>
          <a:xfrm>
            <a:off x="254001" y="467905"/>
            <a:ext cx="10515600" cy="1325563"/>
          </a:xfrm>
        </p:spPr>
        <p:txBody>
          <a:bodyPr/>
          <a:lstStyle/>
          <a:p>
            <a:r>
              <a:rPr lang="en-US" dirty="0"/>
              <a:t>Strategies to Prevent Reprisal</a:t>
            </a:r>
          </a:p>
        </p:txBody>
      </p:sp>
      <p:sp>
        <p:nvSpPr>
          <p:cNvPr id="3" name="Text Placeholder 2">
            <a:extLst>
              <a:ext uri="{FF2B5EF4-FFF2-40B4-BE49-F238E27FC236}">
                <a16:creationId xmlns:a16="http://schemas.microsoft.com/office/drawing/2014/main" id="{552F96BC-8E67-4E12-BE3B-2F697E5E3677}"/>
              </a:ext>
            </a:extLst>
          </p:cNvPr>
          <p:cNvSpPr>
            <a:spLocks noGrp="1"/>
          </p:cNvSpPr>
          <p:nvPr>
            <p:ph type="body" idx="1"/>
          </p:nvPr>
        </p:nvSpPr>
        <p:spPr>
          <a:xfrm>
            <a:off x="428691" y="1952852"/>
            <a:ext cx="3572555" cy="823912"/>
          </a:xfrm>
        </p:spPr>
        <p:txBody>
          <a:bodyPr/>
          <a:lstStyle/>
          <a:p>
            <a:r>
              <a:rPr lang="en-US"/>
              <a:t>Primary</a:t>
            </a:r>
          </a:p>
        </p:txBody>
      </p:sp>
      <p:sp>
        <p:nvSpPr>
          <p:cNvPr id="4" name="Content Placeholder 3">
            <a:extLst>
              <a:ext uri="{FF2B5EF4-FFF2-40B4-BE49-F238E27FC236}">
                <a16:creationId xmlns:a16="http://schemas.microsoft.com/office/drawing/2014/main" id="{AE5B0B02-3DDC-47C5-B9C4-325C84C9C426}"/>
              </a:ext>
            </a:extLst>
          </p:cNvPr>
          <p:cNvSpPr>
            <a:spLocks noGrp="1"/>
          </p:cNvSpPr>
          <p:nvPr>
            <p:ph sz="half" idx="2"/>
          </p:nvPr>
        </p:nvSpPr>
        <p:spPr>
          <a:xfrm>
            <a:off x="428691" y="2776764"/>
            <a:ext cx="3572555" cy="3684588"/>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Primary strategies are aimed at preventing reprisal behaviors.</a:t>
            </a:r>
          </a:p>
        </p:txBody>
      </p:sp>
      <p:sp>
        <p:nvSpPr>
          <p:cNvPr id="5" name="Text Placeholder 4">
            <a:extLst>
              <a:ext uri="{FF2B5EF4-FFF2-40B4-BE49-F238E27FC236}">
                <a16:creationId xmlns:a16="http://schemas.microsoft.com/office/drawing/2014/main" id="{A664942C-477C-4E91-8A23-6880DC85E699}"/>
              </a:ext>
            </a:extLst>
          </p:cNvPr>
          <p:cNvSpPr>
            <a:spLocks noGrp="1"/>
          </p:cNvSpPr>
          <p:nvPr>
            <p:ph type="body" sz="quarter" idx="3"/>
          </p:nvPr>
        </p:nvSpPr>
        <p:spPr>
          <a:xfrm>
            <a:off x="4300925" y="1962377"/>
            <a:ext cx="3590149" cy="823912"/>
          </a:xfrm>
        </p:spPr>
        <p:txBody>
          <a:bodyPr/>
          <a:lstStyle/>
          <a:p>
            <a:r>
              <a:rPr lang="en-US"/>
              <a:t>Secondary</a:t>
            </a:r>
          </a:p>
        </p:txBody>
      </p:sp>
      <p:sp>
        <p:nvSpPr>
          <p:cNvPr id="6" name="Content Placeholder 5">
            <a:extLst>
              <a:ext uri="{FF2B5EF4-FFF2-40B4-BE49-F238E27FC236}">
                <a16:creationId xmlns:a16="http://schemas.microsoft.com/office/drawing/2014/main" id="{6D21EB04-5CD6-4907-AD72-BD99621C71B0}"/>
              </a:ext>
            </a:extLst>
          </p:cNvPr>
          <p:cNvSpPr>
            <a:spLocks noGrp="1"/>
          </p:cNvSpPr>
          <p:nvPr>
            <p:ph sz="quarter" idx="4"/>
          </p:nvPr>
        </p:nvSpPr>
        <p:spPr>
          <a:xfrm>
            <a:off x="4300925" y="2786289"/>
            <a:ext cx="3590149" cy="3684588"/>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Secondary strategies guide an expedited and efficient response to reprisal behaviors.</a:t>
            </a:r>
          </a:p>
        </p:txBody>
      </p:sp>
      <p:sp>
        <p:nvSpPr>
          <p:cNvPr id="7" name="Text Placeholder 4">
            <a:extLst>
              <a:ext uri="{FF2B5EF4-FFF2-40B4-BE49-F238E27FC236}">
                <a16:creationId xmlns:a16="http://schemas.microsoft.com/office/drawing/2014/main" id="{26E10A1E-4A69-4EDB-A6E0-72A2E3E5F10E}"/>
              </a:ext>
            </a:extLst>
          </p:cNvPr>
          <p:cNvSpPr txBox="1">
            <a:spLocks/>
          </p:cNvSpPr>
          <p:nvPr/>
        </p:nvSpPr>
        <p:spPr>
          <a:xfrm>
            <a:off x="8190754" y="1962377"/>
            <a:ext cx="3590149"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Tertiary</a:t>
            </a:r>
          </a:p>
        </p:txBody>
      </p:sp>
      <p:sp>
        <p:nvSpPr>
          <p:cNvPr id="8" name="Content Placeholder 5">
            <a:extLst>
              <a:ext uri="{FF2B5EF4-FFF2-40B4-BE49-F238E27FC236}">
                <a16:creationId xmlns:a16="http://schemas.microsoft.com/office/drawing/2014/main" id="{2036F9D8-07AC-4F58-89A6-4DA81F2CCCBA}"/>
              </a:ext>
            </a:extLst>
          </p:cNvPr>
          <p:cNvSpPr txBox="1">
            <a:spLocks/>
          </p:cNvSpPr>
          <p:nvPr/>
        </p:nvSpPr>
        <p:spPr>
          <a:xfrm>
            <a:off x="8190754" y="2786289"/>
            <a:ext cx="3590149" cy="3684588"/>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latin typeface="Arial" panose="020B0604020202020204" pitchFamily="34" charset="0"/>
                <a:cs typeface="Arial" panose="020B0604020202020204" pitchFamily="34" charset="0"/>
              </a:rPr>
              <a:t>Tertiary strategies aim to mitigate the lasting effects of reprisal behaviors.</a:t>
            </a:r>
          </a:p>
        </p:txBody>
      </p:sp>
      <p:pic>
        <p:nvPicPr>
          <p:cNvPr id="9" name="Picture 8" descr="Icon&#10;&#10;Description automatically generated">
            <a:extLst>
              <a:ext uri="{FF2B5EF4-FFF2-40B4-BE49-F238E27FC236}">
                <a16:creationId xmlns:a16="http://schemas.microsoft.com/office/drawing/2014/main" id="{B5E453FC-687B-897F-6D10-3BC8949E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30630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1252-7C08-407A-B9E8-AAFA9BE4561B}"/>
              </a:ext>
            </a:extLst>
          </p:cNvPr>
          <p:cNvSpPr>
            <a:spLocks noGrp="1"/>
          </p:cNvSpPr>
          <p:nvPr>
            <p:ph type="title"/>
          </p:nvPr>
        </p:nvSpPr>
        <p:spPr>
          <a:xfrm>
            <a:off x="180975" y="501827"/>
            <a:ext cx="10515600" cy="1325563"/>
          </a:xfrm>
        </p:spPr>
        <p:txBody>
          <a:bodyPr/>
          <a:lstStyle/>
          <a:p>
            <a:r>
              <a:rPr lang="en-US" dirty="0"/>
              <a:t>Primary Prevention Strategies</a:t>
            </a:r>
          </a:p>
        </p:txBody>
      </p:sp>
      <p:sp>
        <p:nvSpPr>
          <p:cNvPr id="3" name="Content Placeholder 2">
            <a:extLst>
              <a:ext uri="{FF2B5EF4-FFF2-40B4-BE49-F238E27FC236}">
                <a16:creationId xmlns:a16="http://schemas.microsoft.com/office/drawing/2014/main" id="{CE9978E6-6791-4F0E-8C4D-A289A3454A1E}"/>
              </a:ext>
            </a:extLst>
          </p:cNvPr>
          <p:cNvSpPr>
            <a:spLocks noGrp="1"/>
          </p:cNvSpPr>
          <p:nvPr>
            <p:ph idx="1"/>
          </p:nvPr>
        </p:nvSpPr>
        <p:spPr>
          <a:xfrm>
            <a:off x="362857" y="1825625"/>
            <a:ext cx="11393713" cy="4909004"/>
          </a:xfrm>
        </p:spPr>
        <p:txBody>
          <a:bodyPr vert="horz" lIns="91440" tIns="45720" rIns="91440" bIns="45720" rtlCol="0" anchor="t">
            <a:noAutofit/>
          </a:bodyPr>
          <a:lstStyle/>
          <a:p>
            <a:pPr marL="0" indent="0" algn="l">
              <a:buNone/>
            </a:pPr>
            <a:r>
              <a:rPr lang="en-US" sz="2400" b="0" i="0" dirty="0">
                <a:solidFill>
                  <a:srgbClr val="000000"/>
                </a:solidFill>
                <a:effectLst/>
                <a:latin typeface="Arial"/>
                <a:cs typeface="Arial"/>
              </a:rPr>
              <a:t>Educational programs</a:t>
            </a:r>
          </a:p>
          <a:p>
            <a:pPr marL="342900" indent="-342900" algn="l">
              <a:buFont typeface="Arial" panose="020B0604020202020204" pitchFamily="34" charset="0"/>
              <a:buChar char="•"/>
            </a:pPr>
            <a:r>
              <a:rPr lang="en-US" sz="2400" b="0" i="0" dirty="0">
                <a:solidFill>
                  <a:srgbClr val="000000"/>
                </a:solidFill>
                <a:effectLst/>
                <a:latin typeface="Arial"/>
                <a:cs typeface="Arial"/>
              </a:rPr>
              <a:t>Develop and implement comprehensive training sessions, which should be mandatory for all levels of personnel.</a:t>
            </a:r>
          </a:p>
          <a:p>
            <a:pPr marL="0" indent="0" algn="l">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2400" b="0" i="0" dirty="0">
                <a:solidFill>
                  <a:srgbClr val="000000"/>
                </a:solidFill>
                <a:effectLst/>
                <a:latin typeface="Arial"/>
                <a:cs typeface="Arial"/>
              </a:rPr>
              <a:t>Standardizing definitions and policies</a:t>
            </a:r>
          </a:p>
          <a:p>
            <a:pPr marL="342900" indent="-342900" algn="l">
              <a:buFont typeface="Arial" panose="020B0604020202020204" pitchFamily="34" charset="0"/>
              <a:buChar char="•"/>
            </a:pPr>
            <a:r>
              <a:rPr lang="en-US" sz="2400" b="0" i="0" dirty="0">
                <a:solidFill>
                  <a:srgbClr val="000000"/>
                </a:solidFill>
                <a:effectLst/>
                <a:latin typeface="Arial"/>
                <a:cs typeface="Arial"/>
              </a:rPr>
              <a:t>Define and discuss definitions, explanations, and policies related to reprisal, ensuring consistency within the organization.</a:t>
            </a:r>
          </a:p>
          <a:p>
            <a:pPr marL="0" indent="0" algn="l">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2400" b="0" i="0" dirty="0">
                <a:solidFill>
                  <a:srgbClr val="000000"/>
                </a:solidFill>
                <a:effectLst/>
                <a:latin typeface="Arial"/>
                <a:cs typeface="Arial"/>
              </a:rPr>
              <a:t>Promoting a positive reporting culture</a:t>
            </a:r>
          </a:p>
          <a:p>
            <a:pPr marL="342900" indent="-342900" algn="l">
              <a:buFont typeface="Arial" panose="020B0604020202020204" pitchFamily="34" charset="0"/>
              <a:buChar char="•"/>
            </a:pPr>
            <a:r>
              <a:rPr lang="en-US" sz="2400" b="0" i="0" dirty="0">
                <a:solidFill>
                  <a:srgbClr val="000000"/>
                </a:solidFill>
                <a:effectLst/>
                <a:latin typeface="Arial"/>
                <a:cs typeface="Arial"/>
              </a:rPr>
              <a:t>Encourage a culture where all personnel feel safe and supported when reporting reprisal while ensuring leaders are viewed as a safe resource for assistance.</a:t>
            </a:r>
          </a:p>
        </p:txBody>
      </p:sp>
      <p:pic>
        <p:nvPicPr>
          <p:cNvPr id="4" name="Picture 3" descr="Icon&#10;&#10;Description automatically generated">
            <a:extLst>
              <a:ext uri="{FF2B5EF4-FFF2-40B4-BE49-F238E27FC236}">
                <a16:creationId xmlns:a16="http://schemas.microsoft.com/office/drawing/2014/main" id="{B92091D2-0F34-313E-8025-ED08E5608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44677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BC01-0717-4B4B-825F-55A942F6CFBD}"/>
              </a:ext>
            </a:extLst>
          </p:cNvPr>
          <p:cNvSpPr>
            <a:spLocks noGrp="1"/>
          </p:cNvSpPr>
          <p:nvPr>
            <p:ph type="title"/>
          </p:nvPr>
        </p:nvSpPr>
        <p:spPr>
          <a:xfrm>
            <a:off x="290286" y="506725"/>
            <a:ext cx="10515600" cy="1325563"/>
          </a:xfrm>
        </p:spPr>
        <p:txBody>
          <a:bodyPr/>
          <a:lstStyle/>
          <a:p>
            <a:r>
              <a:rPr lang="en-US" dirty="0"/>
              <a:t>Secondary Prevention Strategies</a:t>
            </a:r>
          </a:p>
        </p:txBody>
      </p:sp>
      <p:sp>
        <p:nvSpPr>
          <p:cNvPr id="3" name="Content Placeholder 2">
            <a:extLst>
              <a:ext uri="{FF2B5EF4-FFF2-40B4-BE49-F238E27FC236}">
                <a16:creationId xmlns:a16="http://schemas.microsoft.com/office/drawing/2014/main" id="{ACF6578B-987B-41EB-AC5C-6CF1FC3935CA}"/>
              </a:ext>
            </a:extLst>
          </p:cNvPr>
          <p:cNvSpPr>
            <a:spLocks noGrp="1"/>
          </p:cNvSpPr>
          <p:nvPr>
            <p:ph idx="1"/>
          </p:nvPr>
        </p:nvSpPr>
        <p:spPr>
          <a:xfrm>
            <a:off x="290286" y="1825625"/>
            <a:ext cx="11596914" cy="4923518"/>
          </a:xfrm>
        </p:spPr>
        <p:txBody>
          <a:bodyPr vert="horz" lIns="91440" tIns="45720" rIns="91440" bIns="45720" rtlCol="0" anchor="t">
            <a:normAutofit/>
          </a:bodyPr>
          <a:lstStyle/>
          <a:p>
            <a:pPr marL="0" indent="0" algn="l">
              <a:buNone/>
            </a:pPr>
            <a:r>
              <a:rPr lang="en-US" sz="2400" b="0" i="0" dirty="0">
                <a:solidFill>
                  <a:srgbClr val="000000"/>
                </a:solidFill>
                <a:effectLst/>
                <a:latin typeface="Arial"/>
                <a:cs typeface="Arial"/>
              </a:rPr>
              <a:t>Support systems for targets</a:t>
            </a:r>
          </a:p>
          <a:p>
            <a:pPr marL="342900" indent="-342900" algn="l">
              <a:buFont typeface="Arial" panose="020B0604020202020204" pitchFamily="34" charset="0"/>
              <a:buChar char="•"/>
            </a:pPr>
            <a:r>
              <a:rPr lang="en-US" sz="2400" b="0" i="0" dirty="0">
                <a:solidFill>
                  <a:srgbClr val="000000"/>
                </a:solidFill>
                <a:effectLst/>
                <a:latin typeface="Arial"/>
                <a:cs typeface="Arial"/>
              </a:rPr>
              <a:t>Provide systems for reprisal targets that include dynamic support options.</a:t>
            </a:r>
          </a:p>
          <a:p>
            <a:pPr marL="342900" indent="-342900" algn="l">
              <a:buFont typeface="Arial" panose="020B0604020202020204" pitchFamily="34" charset="0"/>
              <a:buChar char="•"/>
            </a:pPr>
            <a:endParaRPr lang="en-US" sz="2400" b="0" i="0" dirty="0">
              <a:solidFill>
                <a:srgbClr val="000000"/>
              </a:solidFill>
              <a:effectLst/>
              <a:latin typeface="Arial"/>
              <a:cs typeface="Arial"/>
            </a:endParaRPr>
          </a:p>
          <a:p>
            <a:pPr marL="0" indent="0">
              <a:buNone/>
            </a:pPr>
            <a:r>
              <a:rPr lang="en-US" sz="2400" dirty="0">
                <a:solidFill>
                  <a:srgbClr val="000000"/>
                </a:solidFill>
                <a:latin typeface="Arial"/>
                <a:cs typeface="Arial"/>
              </a:rPr>
              <a:t>Responsive investigation systems</a:t>
            </a:r>
          </a:p>
          <a:p>
            <a:pPr marL="342900" indent="-342900"/>
            <a:r>
              <a:rPr lang="en-US" sz="2400" dirty="0">
                <a:solidFill>
                  <a:srgbClr val="000000"/>
                </a:solidFill>
                <a:latin typeface="Arial"/>
                <a:cs typeface="Arial"/>
              </a:rPr>
              <a:t>Create a robust and consistent system for investigating reports of reprisal that is prompt and efficient.</a:t>
            </a:r>
          </a:p>
          <a:p>
            <a:pPr marL="0" indent="0" algn="l">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2400" b="0" i="0" dirty="0">
                <a:solidFill>
                  <a:srgbClr val="000000"/>
                </a:solidFill>
                <a:effectLst/>
                <a:latin typeface="Arial"/>
                <a:cs typeface="Arial"/>
              </a:rPr>
              <a:t>Accountability measures</a:t>
            </a:r>
          </a:p>
          <a:p>
            <a:pPr marL="342900" indent="-342900" algn="l">
              <a:buFont typeface="Arial" panose="020B0604020202020204" pitchFamily="34" charset="0"/>
              <a:buChar char="•"/>
            </a:pPr>
            <a:r>
              <a:rPr lang="en-US" sz="2400" b="0" i="0" dirty="0">
                <a:solidFill>
                  <a:srgbClr val="000000"/>
                </a:solidFill>
                <a:effectLst/>
                <a:latin typeface="Arial"/>
                <a:cs typeface="Arial"/>
              </a:rPr>
              <a:t>Ensure all steps to hold offenders accountable are enforced fairly and consistently.</a:t>
            </a:r>
          </a:p>
        </p:txBody>
      </p:sp>
      <p:pic>
        <p:nvPicPr>
          <p:cNvPr id="4" name="Picture 3" descr="Icon&#10;&#10;Description automatically generated">
            <a:extLst>
              <a:ext uri="{FF2B5EF4-FFF2-40B4-BE49-F238E27FC236}">
                <a16:creationId xmlns:a16="http://schemas.microsoft.com/office/drawing/2014/main" id="{39A10E00-71BA-CCBB-6D9D-F649D8D2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69631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3C09-E630-41E4-B2F9-1BEB4D2C4401}"/>
              </a:ext>
            </a:extLst>
          </p:cNvPr>
          <p:cNvSpPr>
            <a:spLocks noGrp="1"/>
          </p:cNvSpPr>
          <p:nvPr>
            <p:ph type="title"/>
          </p:nvPr>
        </p:nvSpPr>
        <p:spPr>
          <a:xfrm>
            <a:off x="217715" y="519788"/>
            <a:ext cx="10515600" cy="1325563"/>
          </a:xfrm>
        </p:spPr>
        <p:txBody>
          <a:bodyPr/>
          <a:lstStyle/>
          <a:p>
            <a:r>
              <a:rPr lang="en-US" dirty="0"/>
              <a:t>Tertiary Prevention Strategies</a:t>
            </a:r>
          </a:p>
        </p:txBody>
      </p:sp>
      <p:sp>
        <p:nvSpPr>
          <p:cNvPr id="3" name="Content Placeholder 2">
            <a:extLst>
              <a:ext uri="{FF2B5EF4-FFF2-40B4-BE49-F238E27FC236}">
                <a16:creationId xmlns:a16="http://schemas.microsoft.com/office/drawing/2014/main" id="{14F18120-CFFB-437C-AFDF-6BA43C8F0A12}"/>
              </a:ext>
            </a:extLst>
          </p:cNvPr>
          <p:cNvSpPr>
            <a:spLocks noGrp="1"/>
          </p:cNvSpPr>
          <p:nvPr>
            <p:ph idx="1"/>
          </p:nvPr>
        </p:nvSpPr>
        <p:spPr>
          <a:xfrm>
            <a:off x="217715" y="1825624"/>
            <a:ext cx="11742056" cy="5032375"/>
          </a:xfrm>
        </p:spPr>
        <p:txBody>
          <a:bodyPr vert="horz" lIns="91440" tIns="45720" rIns="91440" bIns="45720" rtlCol="0" anchor="t">
            <a:noAutofit/>
          </a:bodyPr>
          <a:lstStyle/>
          <a:p>
            <a:pPr marL="0" indent="0" algn="l">
              <a:buNone/>
            </a:pPr>
            <a:r>
              <a:rPr lang="en-US" sz="2400" b="0" i="0" dirty="0">
                <a:solidFill>
                  <a:srgbClr val="000000"/>
                </a:solidFill>
                <a:effectLst/>
                <a:latin typeface="Arial"/>
                <a:cs typeface="Arial"/>
              </a:rPr>
              <a:t>Policy development and evaluation</a:t>
            </a:r>
          </a:p>
          <a:p>
            <a:pPr marL="285750" indent="-285750" algn="l">
              <a:buFont typeface="Arial" panose="020B0604020202020204" pitchFamily="34" charset="0"/>
              <a:buChar char="•"/>
            </a:pPr>
            <a:r>
              <a:rPr lang="en-US" sz="2400" b="0" i="0" dirty="0">
                <a:solidFill>
                  <a:srgbClr val="000000"/>
                </a:solidFill>
                <a:effectLst/>
                <a:latin typeface="Arial"/>
                <a:cs typeface="Arial"/>
              </a:rPr>
              <a:t>Evaluate how current policies meet the needs of the work environment, as evolutions in working style, procedures, and available resources can sometimes leave policies obsolete or inadequately applicable.</a:t>
            </a:r>
          </a:p>
          <a:p>
            <a:pPr marL="0" indent="0">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a:cs typeface="Arial"/>
              </a:rPr>
              <a:t>Data collection and analysis</a:t>
            </a:r>
          </a:p>
          <a:p>
            <a:pPr marL="285750" indent="-285750"/>
            <a:r>
              <a:rPr lang="en-US" sz="2400" b="0" i="0" dirty="0">
                <a:solidFill>
                  <a:srgbClr val="000000"/>
                </a:solidFill>
                <a:effectLst/>
                <a:latin typeface="Arial"/>
                <a:cs typeface="Arial"/>
              </a:rPr>
              <a:t>Implement and maintain a centralized process for tracking </a:t>
            </a:r>
            <a:r>
              <a:rPr lang="en-US" sz="2400" dirty="0">
                <a:solidFill>
                  <a:srgbClr val="000000"/>
                </a:solidFill>
                <a:latin typeface="Arial"/>
                <a:cs typeface="Arial"/>
              </a:rPr>
              <a:t>and reporting reprisal</a:t>
            </a:r>
            <a:r>
              <a:rPr lang="en-US" sz="2400" b="0" i="0" dirty="0">
                <a:solidFill>
                  <a:srgbClr val="000000"/>
                </a:solidFill>
                <a:effectLst/>
                <a:latin typeface="Arial"/>
                <a:cs typeface="Arial"/>
              </a:rPr>
              <a:t>.</a:t>
            </a:r>
            <a:endParaRPr lang="en-US" sz="2400" dirty="0">
              <a:latin typeface="Arial"/>
              <a:cs typeface="Arial"/>
            </a:endParaRPr>
          </a:p>
          <a:p>
            <a:pPr marL="0" indent="0" algn="l">
              <a:buNone/>
            </a:pPr>
            <a:endParaRPr lang="en-US" sz="2400" b="0" i="0" dirty="0">
              <a:solidFill>
                <a:srgbClr val="000000"/>
              </a:solidFill>
              <a:effectLst/>
              <a:latin typeface="Arial" panose="020B0604020202020204" pitchFamily="34" charset="0"/>
              <a:cs typeface="Arial" panose="020B0604020202020204" pitchFamily="34" charset="0"/>
            </a:endParaRPr>
          </a:p>
          <a:p>
            <a:pPr marL="0" indent="0" algn="l">
              <a:buNone/>
            </a:pPr>
            <a:r>
              <a:rPr lang="en-US" sz="2400" b="0" i="0" dirty="0">
                <a:solidFill>
                  <a:srgbClr val="000000"/>
                </a:solidFill>
                <a:effectLst/>
                <a:latin typeface="Arial"/>
                <a:cs typeface="Arial"/>
              </a:rPr>
              <a:t>Leadership development</a:t>
            </a:r>
          </a:p>
          <a:p>
            <a:pPr marL="285750" indent="-285750" algn="l">
              <a:buFont typeface="Arial" panose="020B0604020202020204" pitchFamily="34" charset="0"/>
              <a:buChar char="•"/>
            </a:pPr>
            <a:r>
              <a:rPr lang="en-US" sz="2400" b="0" i="0" dirty="0">
                <a:solidFill>
                  <a:srgbClr val="000000"/>
                </a:solidFill>
                <a:effectLst/>
                <a:latin typeface="Arial"/>
                <a:cs typeface="Arial"/>
              </a:rPr>
              <a:t>Establish training, mentorship, and accountability methods for leaders that emphasize ethical and fair leadership practices.</a:t>
            </a:r>
          </a:p>
        </p:txBody>
      </p:sp>
      <p:pic>
        <p:nvPicPr>
          <p:cNvPr id="4" name="Picture 3" descr="Icon&#10;&#10;Description automatically generated">
            <a:extLst>
              <a:ext uri="{FF2B5EF4-FFF2-40B4-BE49-F238E27FC236}">
                <a16:creationId xmlns:a16="http://schemas.microsoft.com/office/drawing/2014/main" id="{E67F8DE1-FED1-C21D-1005-D45AFD554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22452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C6E9-79FC-4F1D-9087-B50939086139}"/>
              </a:ext>
            </a:extLst>
          </p:cNvPr>
          <p:cNvSpPr>
            <a:spLocks noGrp="1"/>
          </p:cNvSpPr>
          <p:nvPr>
            <p:ph type="title"/>
          </p:nvPr>
        </p:nvSpPr>
        <p:spPr>
          <a:xfrm>
            <a:off x="238125" y="491213"/>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E8425FFE-5641-41A0-954A-99C4470D2509}"/>
              </a:ext>
            </a:extLst>
          </p:cNvPr>
          <p:cNvSpPr>
            <a:spLocks noGrp="1"/>
          </p:cNvSpPr>
          <p:nvPr>
            <p:ph idx="1"/>
          </p:nvPr>
        </p:nvSpPr>
        <p:spPr/>
        <p:txBody>
          <a:bodyPr vert="horz" lIns="91440" tIns="45720" rIns="91440" bIns="45720" rtlCol="0" anchor="t">
            <a:normAutofit/>
          </a:bodyPr>
          <a:lstStyle/>
          <a:p>
            <a:pPr>
              <a:lnSpc>
                <a:spcPct val="200000"/>
              </a:lnSpc>
            </a:pPr>
            <a:r>
              <a:rPr lang="en-US" sz="2400">
                <a:latin typeface="Arial"/>
                <a:cs typeface="Arial"/>
              </a:rPr>
              <a:t>Defined reprisal</a:t>
            </a:r>
          </a:p>
          <a:p>
            <a:pPr>
              <a:lnSpc>
                <a:spcPct val="200000"/>
              </a:lnSpc>
            </a:pPr>
            <a:r>
              <a:rPr lang="en-US" sz="2400">
                <a:latin typeface="Arial"/>
                <a:cs typeface="Arial"/>
              </a:rPr>
              <a:t>Distinguished the difference between reprisal and retaliation</a:t>
            </a:r>
          </a:p>
          <a:p>
            <a:pPr>
              <a:lnSpc>
                <a:spcPct val="200000"/>
              </a:lnSpc>
            </a:pPr>
            <a:r>
              <a:rPr lang="en-US" sz="2400">
                <a:latin typeface="Arial"/>
                <a:cs typeface="Arial"/>
              </a:rPr>
              <a:t>Explored and gained an understanding of the risk factors and the impacts of reprisal</a:t>
            </a:r>
          </a:p>
          <a:p>
            <a:pPr>
              <a:lnSpc>
                <a:spcPct val="200000"/>
              </a:lnSpc>
            </a:pPr>
            <a:r>
              <a:rPr lang="en-US" sz="2400">
                <a:latin typeface="Arial"/>
                <a:cs typeface="Arial"/>
              </a:rPr>
              <a:t>Reviewed preventative strategies and reporting procedures</a:t>
            </a:r>
          </a:p>
        </p:txBody>
      </p:sp>
      <p:pic>
        <p:nvPicPr>
          <p:cNvPr id="4" name="Picture 3" descr="Icon&#10;&#10;Description automatically generated">
            <a:extLst>
              <a:ext uri="{FF2B5EF4-FFF2-40B4-BE49-F238E27FC236}">
                <a16:creationId xmlns:a16="http://schemas.microsoft.com/office/drawing/2014/main" id="{EA79BDA7-D1DA-49FD-4CB5-B95A27307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32893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3EDC-9199-4003-9DAD-7B69015F26AA}"/>
              </a:ext>
            </a:extLst>
          </p:cNvPr>
          <p:cNvSpPr>
            <a:spLocks noGrp="1"/>
          </p:cNvSpPr>
          <p:nvPr>
            <p:ph type="title"/>
          </p:nvPr>
        </p:nvSpPr>
        <p:spPr>
          <a:xfrm>
            <a:off x="839788" y="443503"/>
            <a:ext cx="10515600" cy="1325563"/>
          </a:xfrm>
        </p:spPr>
        <p:txBody>
          <a:bodyPr/>
          <a:lstStyle/>
          <a:p>
            <a:r>
              <a:rPr lang="en-US" dirty="0"/>
              <a:t>Objectives</a:t>
            </a:r>
          </a:p>
        </p:txBody>
      </p:sp>
      <p:sp>
        <p:nvSpPr>
          <p:cNvPr id="9" name="Text Placeholder 8">
            <a:extLst>
              <a:ext uri="{FF2B5EF4-FFF2-40B4-BE49-F238E27FC236}">
                <a16:creationId xmlns:a16="http://schemas.microsoft.com/office/drawing/2014/main" id="{4F53ABC8-65B7-4FF7-B892-CBF2452CD282}"/>
              </a:ext>
            </a:extLst>
          </p:cNvPr>
          <p:cNvSpPr>
            <a:spLocks noGrp="1"/>
          </p:cNvSpPr>
          <p:nvPr>
            <p:ph type="body" idx="1"/>
          </p:nvPr>
        </p:nvSpPr>
        <p:spPr>
          <a:xfrm>
            <a:off x="836612" y="2504017"/>
            <a:ext cx="2483983" cy="823912"/>
          </a:xfrm>
        </p:spPr>
        <p:txBody>
          <a:bodyPr/>
          <a:lstStyle/>
          <a:p>
            <a:r>
              <a:rPr lang="en-US"/>
              <a:t>Define</a:t>
            </a:r>
          </a:p>
        </p:txBody>
      </p:sp>
      <p:sp>
        <p:nvSpPr>
          <p:cNvPr id="10" name="Content Placeholder 9">
            <a:extLst>
              <a:ext uri="{FF2B5EF4-FFF2-40B4-BE49-F238E27FC236}">
                <a16:creationId xmlns:a16="http://schemas.microsoft.com/office/drawing/2014/main" id="{3CA6708A-BC6E-4C42-8DA2-D3305B3792BA}"/>
              </a:ext>
            </a:extLst>
          </p:cNvPr>
          <p:cNvSpPr>
            <a:spLocks noGrp="1"/>
          </p:cNvSpPr>
          <p:nvPr>
            <p:ph sz="half" idx="2"/>
          </p:nvPr>
        </p:nvSpPr>
        <p:spPr>
          <a:xfrm>
            <a:off x="836612" y="3317346"/>
            <a:ext cx="2483983" cy="1726671"/>
          </a:xfrm>
          <a:solidFill>
            <a:schemeClr val="bg2"/>
          </a:solidFill>
        </p:spPr>
        <p:txBody>
          <a:bodyPr vert="horz" lIns="91440" tIns="45720" rIns="91440" bIns="45720" rtlCol="0" anchor="t">
            <a:normAutofit/>
          </a:bodyPr>
          <a:lstStyle/>
          <a:p>
            <a:pPr marL="0" indent="0">
              <a:buNone/>
            </a:pPr>
            <a:r>
              <a:rPr lang="en-US" sz="2400">
                <a:latin typeface="Arial"/>
                <a:cs typeface="Arial"/>
              </a:rPr>
              <a:t>Define reprisal</a:t>
            </a:r>
          </a:p>
        </p:txBody>
      </p:sp>
      <p:sp>
        <p:nvSpPr>
          <p:cNvPr id="11" name="Text Placeholder 10">
            <a:extLst>
              <a:ext uri="{FF2B5EF4-FFF2-40B4-BE49-F238E27FC236}">
                <a16:creationId xmlns:a16="http://schemas.microsoft.com/office/drawing/2014/main" id="{904B7F69-377A-4CF2-9A79-95674B50A01B}"/>
              </a:ext>
            </a:extLst>
          </p:cNvPr>
          <p:cNvSpPr>
            <a:spLocks noGrp="1"/>
          </p:cNvSpPr>
          <p:nvPr>
            <p:ph type="body" sz="quarter" idx="3"/>
          </p:nvPr>
        </p:nvSpPr>
        <p:spPr>
          <a:xfrm>
            <a:off x="3592079" y="2502958"/>
            <a:ext cx="2496216" cy="823912"/>
          </a:xfrm>
        </p:spPr>
        <p:txBody>
          <a:bodyPr/>
          <a:lstStyle/>
          <a:p>
            <a:r>
              <a:rPr lang="en-US"/>
              <a:t>Distinguish</a:t>
            </a:r>
          </a:p>
        </p:txBody>
      </p:sp>
      <p:sp>
        <p:nvSpPr>
          <p:cNvPr id="12" name="Content Placeholder 11">
            <a:extLst>
              <a:ext uri="{FF2B5EF4-FFF2-40B4-BE49-F238E27FC236}">
                <a16:creationId xmlns:a16="http://schemas.microsoft.com/office/drawing/2014/main" id="{6C7A4BC1-DDD5-436E-A97D-9DDAF02A4968}"/>
              </a:ext>
            </a:extLst>
          </p:cNvPr>
          <p:cNvSpPr>
            <a:spLocks noGrp="1"/>
          </p:cNvSpPr>
          <p:nvPr>
            <p:ph sz="quarter" idx="4"/>
          </p:nvPr>
        </p:nvSpPr>
        <p:spPr>
          <a:xfrm>
            <a:off x="3592079" y="3316287"/>
            <a:ext cx="2496216" cy="1726671"/>
          </a:xfrm>
          <a:solidFill>
            <a:schemeClr val="bg2"/>
          </a:solidFill>
        </p:spPr>
        <p:txBody>
          <a:bodyPr vert="horz" lIns="91440" tIns="45720" rIns="91440" bIns="45720" rtlCol="0" anchor="t">
            <a:normAutofit/>
          </a:bodyPr>
          <a:lstStyle/>
          <a:p>
            <a:pPr marL="0" indent="0">
              <a:buNone/>
            </a:pPr>
            <a:r>
              <a:rPr lang="en-US" sz="2400">
                <a:latin typeface="Arial"/>
                <a:cs typeface="Arial"/>
              </a:rPr>
              <a:t>Distinguish between reprisal and retaliation</a:t>
            </a:r>
          </a:p>
        </p:txBody>
      </p:sp>
      <p:sp>
        <p:nvSpPr>
          <p:cNvPr id="13" name="Text Placeholder 10">
            <a:extLst>
              <a:ext uri="{FF2B5EF4-FFF2-40B4-BE49-F238E27FC236}">
                <a16:creationId xmlns:a16="http://schemas.microsoft.com/office/drawing/2014/main" id="{BE0AF8E8-505F-4665-9F46-10D90281D565}"/>
              </a:ext>
            </a:extLst>
          </p:cNvPr>
          <p:cNvSpPr txBox="1">
            <a:spLocks/>
          </p:cNvSpPr>
          <p:nvPr/>
        </p:nvSpPr>
        <p:spPr>
          <a:xfrm>
            <a:off x="6359779" y="2502958"/>
            <a:ext cx="2496216"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Understand</a:t>
            </a:r>
          </a:p>
        </p:txBody>
      </p:sp>
      <p:sp>
        <p:nvSpPr>
          <p:cNvPr id="14" name="Content Placeholder 11">
            <a:extLst>
              <a:ext uri="{FF2B5EF4-FFF2-40B4-BE49-F238E27FC236}">
                <a16:creationId xmlns:a16="http://schemas.microsoft.com/office/drawing/2014/main" id="{31D951C3-FCE2-4FFF-BA66-C255FDBF47DD}"/>
              </a:ext>
            </a:extLst>
          </p:cNvPr>
          <p:cNvSpPr txBox="1">
            <a:spLocks/>
          </p:cNvSpPr>
          <p:nvPr/>
        </p:nvSpPr>
        <p:spPr>
          <a:xfrm>
            <a:off x="6359779" y="3317346"/>
            <a:ext cx="2496216" cy="1716088"/>
          </a:xfrm>
          <a:prstGeom prst="rect">
            <a:avLst/>
          </a:prstGeom>
          <a:solidFill>
            <a:schemeClr val="bg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rial"/>
                <a:cs typeface="Arial"/>
              </a:rPr>
              <a:t>Understand impacts of reprisal</a:t>
            </a:r>
          </a:p>
        </p:txBody>
      </p:sp>
      <p:sp>
        <p:nvSpPr>
          <p:cNvPr id="15" name="Text Placeholder 10">
            <a:extLst>
              <a:ext uri="{FF2B5EF4-FFF2-40B4-BE49-F238E27FC236}">
                <a16:creationId xmlns:a16="http://schemas.microsoft.com/office/drawing/2014/main" id="{5F21CD0C-0BBC-445B-9E59-0242E7E09D85}"/>
              </a:ext>
            </a:extLst>
          </p:cNvPr>
          <p:cNvSpPr txBox="1">
            <a:spLocks/>
          </p:cNvSpPr>
          <p:nvPr/>
        </p:nvSpPr>
        <p:spPr>
          <a:xfrm>
            <a:off x="9127479" y="2502958"/>
            <a:ext cx="2496216"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Review</a:t>
            </a:r>
          </a:p>
        </p:txBody>
      </p:sp>
      <p:sp>
        <p:nvSpPr>
          <p:cNvPr id="16" name="Content Placeholder 11">
            <a:extLst>
              <a:ext uri="{FF2B5EF4-FFF2-40B4-BE49-F238E27FC236}">
                <a16:creationId xmlns:a16="http://schemas.microsoft.com/office/drawing/2014/main" id="{D81896CE-5F05-4CCE-AED0-81322B9CC9BA}"/>
              </a:ext>
            </a:extLst>
          </p:cNvPr>
          <p:cNvSpPr txBox="1">
            <a:spLocks/>
          </p:cNvSpPr>
          <p:nvPr/>
        </p:nvSpPr>
        <p:spPr>
          <a:xfrm>
            <a:off x="9127479" y="3316287"/>
            <a:ext cx="2496216" cy="1705505"/>
          </a:xfrm>
          <a:prstGeom prst="rect">
            <a:avLst/>
          </a:prstGeom>
          <a:solidFill>
            <a:schemeClr val="bg2"/>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latin typeface="Arial"/>
                <a:cs typeface="Arial"/>
              </a:rPr>
              <a:t>Review preventative strategies</a:t>
            </a:r>
          </a:p>
        </p:txBody>
      </p:sp>
      <p:pic>
        <p:nvPicPr>
          <p:cNvPr id="5" name="Picture 4" descr="Icon&#10;&#10;Description automatically generated">
            <a:extLst>
              <a:ext uri="{FF2B5EF4-FFF2-40B4-BE49-F238E27FC236}">
                <a16:creationId xmlns:a16="http://schemas.microsoft.com/office/drawing/2014/main" id="{0D5C4E94-C44C-7163-D2B6-2AEC3F026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1" y="125638"/>
            <a:ext cx="798645" cy="741303"/>
          </a:xfrm>
          <a:prstGeom prst="rect">
            <a:avLst/>
          </a:prstGeom>
        </p:spPr>
      </p:pic>
    </p:spTree>
    <p:extLst>
      <p:ext uri="{BB962C8B-B14F-4D97-AF65-F5344CB8AC3E}">
        <p14:creationId xmlns:p14="http://schemas.microsoft.com/office/powerpoint/2010/main" val="191840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A1EC-B4CC-4810-9DEC-FFB7AC2835C4}"/>
              </a:ext>
            </a:extLst>
          </p:cNvPr>
          <p:cNvSpPr>
            <a:spLocks noGrp="1"/>
          </p:cNvSpPr>
          <p:nvPr>
            <p:ph type="title"/>
          </p:nvPr>
        </p:nvSpPr>
        <p:spPr>
          <a:xfrm>
            <a:off x="138113" y="528650"/>
            <a:ext cx="10515600" cy="1325563"/>
          </a:xfrm>
        </p:spPr>
        <p:txBody>
          <a:bodyPr/>
          <a:lstStyle/>
          <a:p>
            <a:r>
              <a:rPr lang="en-US" dirty="0"/>
              <a:t>Reprisal (1 of 3)</a:t>
            </a:r>
          </a:p>
        </p:txBody>
      </p:sp>
      <p:sp>
        <p:nvSpPr>
          <p:cNvPr id="3" name="Content Placeholder 2">
            <a:extLst>
              <a:ext uri="{FF2B5EF4-FFF2-40B4-BE49-F238E27FC236}">
                <a16:creationId xmlns:a16="http://schemas.microsoft.com/office/drawing/2014/main" id="{2E311FBD-CDF1-4434-82B5-F3CAAB6A4F5A}"/>
              </a:ext>
            </a:extLst>
          </p:cNvPr>
          <p:cNvSpPr>
            <a:spLocks noGrp="1"/>
          </p:cNvSpPr>
          <p:nvPr>
            <p:ph idx="1"/>
          </p:nvPr>
        </p:nvSpPr>
        <p:spPr>
          <a:xfrm>
            <a:off x="838200" y="2495371"/>
            <a:ext cx="10515600" cy="2518610"/>
          </a:xfrm>
        </p:spPr>
        <p:txBody>
          <a:bodyPr/>
          <a:lstStyle/>
          <a:p>
            <a:pPr marL="0" indent="0">
              <a:buNone/>
            </a:pPr>
            <a:r>
              <a:rPr lang="en-US" dirty="0"/>
              <a:t>A form of retaliation that involves taking, threatening, or recommending taking an unfavorable personnel action (demote, separate, treat unfairly, etc.); or withholding, threatening, or recommending withholding a favorable personnel action, for making, preparing to make, or being perceived as engaged in the antiharassment process.</a:t>
            </a:r>
          </a:p>
          <a:p>
            <a:pPr marL="0" indent="0">
              <a:buNone/>
            </a:pPr>
            <a:endParaRPr lang="en-US" dirty="0"/>
          </a:p>
        </p:txBody>
      </p:sp>
      <p:sp>
        <p:nvSpPr>
          <p:cNvPr id="5" name="TextBox 9">
            <a:extLst>
              <a:ext uri="{FF2B5EF4-FFF2-40B4-BE49-F238E27FC236}">
                <a16:creationId xmlns:a16="http://schemas.microsoft.com/office/drawing/2014/main" id="{F2180AC2-9E0D-474C-85EE-45509D74C05A}"/>
              </a:ext>
            </a:extLst>
          </p:cNvPr>
          <p:cNvSpPr txBox="1"/>
          <p:nvPr/>
        </p:nvSpPr>
        <p:spPr>
          <a:xfrm>
            <a:off x="4733925" y="6400800"/>
            <a:ext cx="7924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effectLst/>
                <a:latin typeface="Arial" panose="020B0604020202020204" pitchFamily="34" charset="0"/>
                <a:ea typeface="Calibri" panose="020F0502020204030204" pitchFamily="34" charset="0"/>
                <a:cs typeface="Arial" panose="020B0604020202020204" pitchFamily="34" charset="0"/>
              </a:rPr>
              <a:t>(</a:t>
            </a:r>
            <a:r>
              <a:rPr lang="en-US" sz="1600" kern="1200">
                <a:effectLst/>
                <a:latin typeface="Arial" panose="020B0604020202020204" pitchFamily="34" charset="0"/>
                <a:ea typeface="SimSun" panose="02010600030101010101" pitchFamily="2" charset="-122"/>
                <a:cs typeface="Arial" panose="020B0604020202020204" pitchFamily="34" charset="0"/>
              </a:rPr>
              <a:t>Office of the Under Secretary of Defense for Personnel and Readiness, 2020)</a:t>
            </a:r>
            <a:endParaRPr lang="en-US" sz="1600">
              <a:latin typeface="Arial" panose="020B0604020202020204" pitchFamily="34" charset="0"/>
              <a:cs typeface="Arial" panose="020B0604020202020204" pitchFamily="34" charset="0"/>
            </a:endParaRPr>
          </a:p>
          <a:p>
            <a:endParaRPr lang="en-US"/>
          </a:p>
        </p:txBody>
      </p:sp>
      <p:pic>
        <p:nvPicPr>
          <p:cNvPr id="4" name="Picture 3" descr="Icon&#10;&#10;Description automatically generated">
            <a:extLst>
              <a:ext uri="{FF2B5EF4-FFF2-40B4-BE49-F238E27FC236}">
                <a16:creationId xmlns:a16="http://schemas.microsoft.com/office/drawing/2014/main" id="{1B8343C5-7CF2-52DE-082E-696CBDEA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29228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5415-9A96-444F-989F-E94130772466}"/>
              </a:ext>
            </a:extLst>
          </p:cNvPr>
          <p:cNvSpPr>
            <a:spLocks noGrp="1"/>
          </p:cNvSpPr>
          <p:nvPr>
            <p:ph type="title"/>
          </p:nvPr>
        </p:nvSpPr>
        <p:spPr>
          <a:xfrm>
            <a:off x="138112" y="515296"/>
            <a:ext cx="10515600" cy="1325563"/>
          </a:xfrm>
        </p:spPr>
        <p:txBody>
          <a:bodyPr/>
          <a:lstStyle/>
          <a:p>
            <a:r>
              <a:rPr lang="en-US" dirty="0"/>
              <a:t>Reprisal (2 of 3)</a:t>
            </a:r>
          </a:p>
        </p:txBody>
      </p:sp>
      <p:sp>
        <p:nvSpPr>
          <p:cNvPr id="3" name="Content Placeholder 2">
            <a:extLst>
              <a:ext uri="{FF2B5EF4-FFF2-40B4-BE49-F238E27FC236}">
                <a16:creationId xmlns:a16="http://schemas.microsoft.com/office/drawing/2014/main" id="{7CBFB43A-0791-4F03-B395-966CF27415DB}"/>
              </a:ext>
            </a:extLst>
          </p:cNvPr>
          <p:cNvSpPr>
            <a:spLocks noGrp="1"/>
          </p:cNvSpPr>
          <p:nvPr>
            <p:ph idx="1"/>
          </p:nvPr>
        </p:nvSpPr>
        <p:spPr>
          <a:xfrm>
            <a:off x="838200" y="2351768"/>
            <a:ext cx="10515600" cy="4351338"/>
          </a:xfrm>
        </p:spPr>
        <p:txBody>
          <a:bodyPr vert="horz" lIns="91440" tIns="45720" rIns="91440" bIns="45720" rtlCol="0" anchor="t">
            <a:normAutofit/>
          </a:bodyPr>
          <a:lstStyle/>
          <a:p>
            <a:pPr>
              <a:lnSpc>
                <a:spcPct val="100000"/>
              </a:lnSpc>
            </a:pPr>
            <a:r>
              <a:rPr lang="en-US" sz="2400">
                <a:latin typeface="Arial"/>
                <a:cs typeface="Arial"/>
              </a:rPr>
              <a:t>Reprisal can include an unfavorable personnel action (e.g., a demotion) or withholding a favorable personnel action (e.g., promotion).</a:t>
            </a:r>
          </a:p>
          <a:p>
            <a:pPr>
              <a:lnSpc>
                <a:spcPct val="100000"/>
              </a:lnSpc>
            </a:pPr>
            <a:endParaRPr lang="en-US" sz="2400">
              <a:latin typeface="Arial"/>
              <a:cs typeface="Arial"/>
            </a:endParaRPr>
          </a:p>
          <a:p>
            <a:pPr marL="0" indent="0">
              <a:lnSpc>
                <a:spcPct val="100000"/>
              </a:lnSpc>
              <a:buNone/>
            </a:pPr>
            <a:endParaRPr lang="en-US" sz="2400">
              <a:latin typeface="Arial"/>
              <a:cs typeface="Arial"/>
            </a:endParaRPr>
          </a:p>
          <a:p>
            <a:pPr>
              <a:lnSpc>
                <a:spcPct val="100000"/>
              </a:lnSpc>
            </a:pPr>
            <a:r>
              <a:rPr lang="en-US" sz="2400">
                <a:latin typeface="Arial"/>
                <a:cs typeface="Arial"/>
              </a:rPr>
              <a:t>To meet the DoD definition of reprisal, this personnel action must be a reaction to a person making, being perceived as making, or intending to make a protected communication.</a:t>
            </a:r>
          </a:p>
          <a:p>
            <a:endParaRPr lang="en-US">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23A41211-B505-CD9F-C457-B3A57105F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262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0484-2776-40B5-9186-1E185E46BB43}"/>
              </a:ext>
            </a:extLst>
          </p:cNvPr>
          <p:cNvSpPr>
            <a:spLocks noGrp="1"/>
          </p:cNvSpPr>
          <p:nvPr>
            <p:ph type="title"/>
          </p:nvPr>
        </p:nvSpPr>
        <p:spPr>
          <a:xfrm>
            <a:off x="166687" y="484272"/>
            <a:ext cx="10515600" cy="1325563"/>
          </a:xfrm>
        </p:spPr>
        <p:txBody>
          <a:bodyPr/>
          <a:lstStyle/>
          <a:p>
            <a:r>
              <a:rPr lang="en-US" dirty="0"/>
              <a:t>Reprisal (3 of 3)</a:t>
            </a:r>
          </a:p>
        </p:txBody>
      </p:sp>
      <p:sp>
        <p:nvSpPr>
          <p:cNvPr id="3" name="Content Placeholder 2">
            <a:extLst>
              <a:ext uri="{FF2B5EF4-FFF2-40B4-BE49-F238E27FC236}">
                <a16:creationId xmlns:a16="http://schemas.microsoft.com/office/drawing/2014/main" id="{427BAFC5-1569-4A2F-A18A-17BDD73DE1AD}"/>
              </a:ext>
            </a:extLst>
          </p:cNvPr>
          <p:cNvSpPr>
            <a:spLocks noGrp="1"/>
          </p:cNvSpPr>
          <p:nvPr>
            <p:ph idx="1"/>
          </p:nvPr>
        </p:nvSpPr>
        <p:spPr>
          <a:xfrm>
            <a:off x="838200" y="1988463"/>
            <a:ext cx="10515600" cy="4877276"/>
          </a:xfrm>
        </p:spPr>
        <p:txBody>
          <a:bodyPr vert="horz" lIns="91440" tIns="45720" rIns="91440" bIns="45720" rtlCol="0" anchor="t">
            <a:normAutofit/>
          </a:bodyPr>
          <a:lstStyle/>
          <a:p>
            <a:pPr>
              <a:lnSpc>
                <a:spcPct val="110000"/>
              </a:lnSpc>
            </a:pPr>
            <a:r>
              <a:rPr lang="en-US" sz="2400" dirty="0">
                <a:latin typeface="Arial"/>
                <a:cs typeface="Arial"/>
              </a:rPr>
              <a:t>Though not always, reprisal most often occurs in a downward motion, where a superior takes adverse action toward someone for making a protected communication.</a:t>
            </a:r>
          </a:p>
          <a:p>
            <a:pPr>
              <a:lnSpc>
                <a:spcPct val="110000"/>
              </a:lnSpc>
            </a:pPr>
            <a:endParaRPr lang="en-US" sz="2400" dirty="0">
              <a:latin typeface="Arial"/>
              <a:cs typeface="Arial"/>
            </a:endParaRPr>
          </a:p>
          <a:p>
            <a:pPr>
              <a:lnSpc>
                <a:spcPct val="110000"/>
              </a:lnSpc>
            </a:pPr>
            <a:endParaRPr lang="en-US" sz="2400" dirty="0">
              <a:latin typeface="Arial"/>
              <a:cs typeface="Arial"/>
            </a:endParaRPr>
          </a:p>
          <a:p>
            <a:pPr>
              <a:lnSpc>
                <a:spcPct val="110000"/>
              </a:lnSpc>
            </a:pPr>
            <a:r>
              <a:rPr lang="en-US" sz="2400" dirty="0">
                <a:latin typeface="Arial"/>
                <a:cs typeface="Arial"/>
              </a:rPr>
              <a:t>Reprisal may be more than an immediate response.  It can involve multiple negative personnel actions that are a direct response to the protected communication an individual may have made or is planning to make.</a:t>
            </a:r>
            <a:endParaRPr lang="en-US"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93888A04-F228-90C5-CFB9-87E971046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416644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0897-7502-4A60-8605-67259EE634B0}"/>
              </a:ext>
            </a:extLst>
          </p:cNvPr>
          <p:cNvSpPr>
            <a:spLocks noGrp="1"/>
          </p:cNvSpPr>
          <p:nvPr>
            <p:ph type="title"/>
          </p:nvPr>
        </p:nvSpPr>
        <p:spPr>
          <a:xfrm>
            <a:off x="111125" y="508318"/>
            <a:ext cx="10515600" cy="1325563"/>
          </a:xfrm>
        </p:spPr>
        <p:txBody>
          <a:bodyPr/>
          <a:lstStyle/>
          <a:p>
            <a:r>
              <a:rPr lang="en-US" dirty="0"/>
              <a:t>What Are Personnel Actions?</a:t>
            </a:r>
          </a:p>
        </p:txBody>
      </p:sp>
      <p:sp>
        <p:nvSpPr>
          <p:cNvPr id="10" name="Content Placeholder 5">
            <a:extLst>
              <a:ext uri="{FF2B5EF4-FFF2-40B4-BE49-F238E27FC236}">
                <a16:creationId xmlns:a16="http://schemas.microsoft.com/office/drawing/2014/main" id="{F972E495-6B61-4F4F-B1F5-7558323664B8}"/>
              </a:ext>
            </a:extLst>
          </p:cNvPr>
          <p:cNvSpPr txBox="1">
            <a:spLocks/>
          </p:cNvSpPr>
          <p:nvPr/>
        </p:nvSpPr>
        <p:spPr>
          <a:xfrm>
            <a:off x="327477" y="1844299"/>
            <a:ext cx="11394169" cy="10234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rial"/>
                <a:cs typeface="Arial"/>
              </a:rPr>
              <a:t>Personnel actions fall into two primary categories: favorable and unfavorable.</a:t>
            </a:r>
          </a:p>
        </p:txBody>
      </p:sp>
      <p:sp>
        <p:nvSpPr>
          <p:cNvPr id="5" name="Text Placeholder 4">
            <a:extLst>
              <a:ext uri="{FF2B5EF4-FFF2-40B4-BE49-F238E27FC236}">
                <a16:creationId xmlns:a16="http://schemas.microsoft.com/office/drawing/2014/main" id="{03427A74-D2C9-439F-92B2-2EEF908F7F94}"/>
              </a:ext>
            </a:extLst>
          </p:cNvPr>
          <p:cNvSpPr>
            <a:spLocks noGrp="1"/>
          </p:cNvSpPr>
          <p:nvPr>
            <p:ph type="body" idx="1"/>
          </p:nvPr>
        </p:nvSpPr>
        <p:spPr>
          <a:xfrm>
            <a:off x="322186" y="2655434"/>
            <a:ext cx="5773057" cy="823912"/>
          </a:xfrm>
        </p:spPr>
        <p:txBody>
          <a:bodyPr/>
          <a:lstStyle/>
          <a:p>
            <a:r>
              <a:rPr lang="en-US" dirty="0">
                <a:latin typeface="Arial"/>
                <a:cs typeface="Arial"/>
              </a:rPr>
              <a:t>Favorable personnel actions can include the following:</a:t>
            </a:r>
          </a:p>
        </p:txBody>
      </p:sp>
      <p:sp>
        <p:nvSpPr>
          <p:cNvPr id="6" name="Content Placeholder 5">
            <a:extLst>
              <a:ext uri="{FF2B5EF4-FFF2-40B4-BE49-F238E27FC236}">
                <a16:creationId xmlns:a16="http://schemas.microsoft.com/office/drawing/2014/main" id="{6CB6FC3A-6DE8-4867-A5C3-84597A9E98D7}"/>
              </a:ext>
            </a:extLst>
          </p:cNvPr>
          <p:cNvSpPr>
            <a:spLocks noGrp="1"/>
          </p:cNvSpPr>
          <p:nvPr>
            <p:ph sz="half" idx="2"/>
          </p:nvPr>
        </p:nvSpPr>
        <p:spPr>
          <a:xfrm>
            <a:off x="322186" y="3479346"/>
            <a:ext cx="5773057" cy="2922588"/>
          </a:xfrm>
        </p:spPr>
        <p:txBody>
          <a:bodyPr vert="horz" lIns="91440" tIns="45720" rIns="91440" bIns="45720" rtlCol="0" anchor="t">
            <a:normAutofit/>
          </a:bodyPr>
          <a:lstStyle/>
          <a:p>
            <a:r>
              <a:rPr lang="en-US" sz="2400">
                <a:latin typeface="Arial"/>
                <a:cs typeface="Arial"/>
              </a:rPr>
              <a:t>Promotions</a:t>
            </a:r>
          </a:p>
          <a:p>
            <a:r>
              <a:rPr lang="en-US" sz="2400">
                <a:latin typeface="Arial"/>
                <a:cs typeface="Arial"/>
              </a:rPr>
              <a:t>Awards/recognition</a:t>
            </a:r>
          </a:p>
          <a:p>
            <a:r>
              <a:rPr lang="en-US" sz="2400">
                <a:latin typeface="Arial"/>
                <a:cs typeface="Arial"/>
              </a:rPr>
              <a:t>Positive evaluations</a:t>
            </a:r>
          </a:p>
          <a:p>
            <a:r>
              <a:rPr lang="en-US" sz="2400">
                <a:latin typeface="Arial"/>
                <a:cs typeface="Arial"/>
              </a:rPr>
              <a:t>Training opportunities for advancement</a:t>
            </a:r>
          </a:p>
          <a:p>
            <a:r>
              <a:rPr lang="en-US" sz="2400">
                <a:latin typeface="Arial"/>
                <a:cs typeface="Arial"/>
              </a:rPr>
              <a:t>Work assignments that expand career experience or opportunity</a:t>
            </a:r>
          </a:p>
        </p:txBody>
      </p:sp>
      <p:sp>
        <p:nvSpPr>
          <p:cNvPr id="7" name="Text Placeholder 6">
            <a:extLst>
              <a:ext uri="{FF2B5EF4-FFF2-40B4-BE49-F238E27FC236}">
                <a16:creationId xmlns:a16="http://schemas.microsoft.com/office/drawing/2014/main" id="{3F4B2620-45E9-4E07-819D-702EC5A87B33}"/>
              </a:ext>
            </a:extLst>
          </p:cNvPr>
          <p:cNvSpPr>
            <a:spLocks noGrp="1"/>
          </p:cNvSpPr>
          <p:nvPr>
            <p:ph type="body" sz="quarter" idx="3"/>
          </p:nvPr>
        </p:nvSpPr>
        <p:spPr>
          <a:xfrm>
            <a:off x="6280452" y="2655434"/>
            <a:ext cx="5773058" cy="823912"/>
          </a:xfrm>
        </p:spPr>
        <p:txBody>
          <a:bodyPr/>
          <a:lstStyle/>
          <a:p>
            <a:r>
              <a:rPr lang="en-US" dirty="0"/>
              <a:t>Unfavorable personnel actions can include the following:</a:t>
            </a:r>
          </a:p>
        </p:txBody>
      </p:sp>
      <p:sp>
        <p:nvSpPr>
          <p:cNvPr id="8" name="Content Placeholder 7">
            <a:extLst>
              <a:ext uri="{FF2B5EF4-FFF2-40B4-BE49-F238E27FC236}">
                <a16:creationId xmlns:a16="http://schemas.microsoft.com/office/drawing/2014/main" id="{50625717-5371-43BE-8555-20D46EC035C9}"/>
              </a:ext>
            </a:extLst>
          </p:cNvPr>
          <p:cNvSpPr>
            <a:spLocks noGrp="1"/>
          </p:cNvSpPr>
          <p:nvPr>
            <p:ph sz="quarter" idx="4"/>
          </p:nvPr>
        </p:nvSpPr>
        <p:spPr>
          <a:xfrm>
            <a:off x="6248703" y="3479346"/>
            <a:ext cx="5825974" cy="2816755"/>
          </a:xfrm>
        </p:spPr>
        <p:txBody>
          <a:bodyPr vert="horz" lIns="91440" tIns="45720" rIns="91440" bIns="45720" rtlCol="0" anchor="t">
            <a:normAutofit/>
          </a:bodyPr>
          <a:lstStyle/>
          <a:p>
            <a:r>
              <a:rPr lang="en-US" sz="2400">
                <a:latin typeface="Arial"/>
                <a:cs typeface="Arial"/>
              </a:rPr>
              <a:t>Removal from a position or demotion</a:t>
            </a:r>
          </a:p>
          <a:p>
            <a:r>
              <a:rPr lang="en-US" sz="2400">
                <a:latin typeface="Arial"/>
                <a:cs typeface="Arial"/>
              </a:rPr>
              <a:t>Negative evaluations</a:t>
            </a:r>
            <a:endParaRPr lang="en-US" sz="2400"/>
          </a:p>
          <a:p>
            <a:r>
              <a:rPr lang="en-US" sz="2400">
                <a:latin typeface="Arial"/>
                <a:cs typeface="Arial"/>
              </a:rPr>
              <a:t>Blocking advancement opportunities</a:t>
            </a:r>
          </a:p>
          <a:p>
            <a:r>
              <a:rPr lang="en-US" sz="2400">
                <a:latin typeface="Arial"/>
                <a:cs typeface="Arial"/>
              </a:rPr>
              <a:t>Unwarranted reprimand</a:t>
            </a:r>
          </a:p>
          <a:p>
            <a:endParaRPr lang="en-US">
              <a:latin typeface="Arial"/>
              <a:cs typeface="Arial"/>
            </a:endParaRPr>
          </a:p>
        </p:txBody>
      </p:sp>
      <p:pic>
        <p:nvPicPr>
          <p:cNvPr id="3" name="Picture 2" descr="Icon&#10;&#10;Description automatically generated">
            <a:extLst>
              <a:ext uri="{FF2B5EF4-FFF2-40B4-BE49-F238E27FC236}">
                <a16:creationId xmlns:a16="http://schemas.microsoft.com/office/drawing/2014/main" id="{CFBCDB6C-749C-DA0A-8041-4E9213D67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290368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497-E5BA-4B9B-813A-CFBBC727887F}"/>
              </a:ext>
            </a:extLst>
          </p:cNvPr>
          <p:cNvSpPr>
            <a:spLocks noGrp="1"/>
          </p:cNvSpPr>
          <p:nvPr>
            <p:ph type="title"/>
          </p:nvPr>
        </p:nvSpPr>
        <p:spPr/>
        <p:txBody>
          <a:bodyPr/>
          <a:lstStyle/>
          <a:p>
            <a:r>
              <a:rPr lang="en-US" dirty="0"/>
              <a:t>Retaliation vs Reprisal: What’s the Difference?</a:t>
            </a:r>
          </a:p>
        </p:txBody>
      </p:sp>
      <p:sp>
        <p:nvSpPr>
          <p:cNvPr id="25" name="Freeform: Shape 24">
            <a:extLst>
              <a:ext uri="{FF2B5EF4-FFF2-40B4-BE49-F238E27FC236}">
                <a16:creationId xmlns:a16="http://schemas.microsoft.com/office/drawing/2014/main" id="{4FC1B76F-E619-4B3F-9FB2-1624471173FD}"/>
              </a:ext>
            </a:extLst>
          </p:cNvPr>
          <p:cNvSpPr/>
          <p:nvPr/>
        </p:nvSpPr>
        <p:spPr>
          <a:xfrm>
            <a:off x="575674" y="2061311"/>
            <a:ext cx="7414084" cy="702000"/>
          </a:xfrm>
          <a:custGeom>
            <a:avLst/>
            <a:gdLst>
              <a:gd name="connsiteX0" fmla="*/ 0 w 7414084"/>
              <a:gd name="connsiteY0" fmla="*/ 117002 h 702000"/>
              <a:gd name="connsiteX1" fmla="*/ 117002 w 7414084"/>
              <a:gd name="connsiteY1" fmla="*/ 0 h 702000"/>
              <a:gd name="connsiteX2" fmla="*/ 7297082 w 7414084"/>
              <a:gd name="connsiteY2" fmla="*/ 0 h 702000"/>
              <a:gd name="connsiteX3" fmla="*/ 7414084 w 7414084"/>
              <a:gd name="connsiteY3" fmla="*/ 117002 h 702000"/>
              <a:gd name="connsiteX4" fmla="*/ 7414084 w 7414084"/>
              <a:gd name="connsiteY4" fmla="*/ 584998 h 702000"/>
              <a:gd name="connsiteX5" fmla="*/ 7297082 w 7414084"/>
              <a:gd name="connsiteY5" fmla="*/ 702000 h 702000"/>
              <a:gd name="connsiteX6" fmla="*/ 117002 w 7414084"/>
              <a:gd name="connsiteY6" fmla="*/ 702000 h 702000"/>
              <a:gd name="connsiteX7" fmla="*/ 0 w 7414084"/>
              <a:gd name="connsiteY7" fmla="*/ 584998 h 702000"/>
              <a:gd name="connsiteX8" fmla="*/ 0 w 7414084"/>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084" h="702000">
                <a:moveTo>
                  <a:pt x="0" y="117002"/>
                </a:moveTo>
                <a:cubicBezTo>
                  <a:pt x="0" y="52384"/>
                  <a:pt x="52384" y="0"/>
                  <a:pt x="117002" y="0"/>
                </a:cubicBezTo>
                <a:lnTo>
                  <a:pt x="7297082" y="0"/>
                </a:lnTo>
                <a:cubicBezTo>
                  <a:pt x="7361700" y="0"/>
                  <a:pt x="7414084" y="52384"/>
                  <a:pt x="7414084" y="117002"/>
                </a:cubicBezTo>
                <a:lnTo>
                  <a:pt x="7414084" y="584998"/>
                </a:lnTo>
                <a:cubicBezTo>
                  <a:pt x="7414084" y="649616"/>
                  <a:pt x="7361700" y="702000"/>
                  <a:pt x="7297082"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dirty="0"/>
              <a:t>Retaliation</a:t>
            </a:r>
          </a:p>
        </p:txBody>
      </p:sp>
      <p:sp>
        <p:nvSpPr>
          <p:cNvPr id="26" name="Freeform: Shape 25">
            <a:extLst>
              <a:ext uri="{FF2B5EF4-FFF2-40B4-BE49-F238E27FC236}">
                <a16:creationId xmlns:a16="http://schemas.microsoft.com/office/drawing/2014/main" id="{58771D72-17B8-4920-9263-C8C0B546E9D7}"/>
              </a:ext>
            </a:extLst>
          </p:cNvPr>
          <p:cNvSpPr/>
          <p:nvPr/>
        </p:nvSpPr>
        <p:spPr>
          <a:xfrm>
            <a:off x="575674" y="2754827"/>
            <a:ext cx="7414084" cy="1676700"/>
          </a:xfrm>
          <a:custGeom>
            <a:avLst/>
            <a:gdLst>
              <a:gd name="connsiteX0" fmla="*/ 0 w 7414084"/>
              <a:gd name="connsiteY0" fmla="*/ 0 h 1676700"/>
              <a:gd name="connsiteX1" fmla="*/ 7414084 w 7414084"/>
              <a:gd name="connsiteY1" fmla="*/ 0 h 1676700"/>
              <a:gd name="connsiteX2" fmla="*/ 7414084 w 7414084"/>
              <a:gd name="connsiteY2" fmla="*/ 1676700 h 1676700"/>
              <a:gd name="connsiteX3" fmla="*/ 0 w 7414084"/>
              <a:gd name="connsiteY3" fmla="*/ 1676700 h 1676700"/>
              <a:gd name="connsiteX4" fmla="*/ 0 w 7414084"/>
              <a:gd name="connsiteY4" fmla="*/ 0 h 167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4" h="1676700">
                <a:moveTo>
                  <a:pt x="0" y="0"/>
                </a:moveTo>
                <a:lnTo>
                  <a:pt x="7414084" y="0"/>
                </a:lnTo>
                <a:lnTo>
                  <a:pt x="7414084" y="1676700"/>
                </a:lnTo>
                <a:lnTo>
                  <a:pt x="0" y="1676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5397" tIns="38100" rIns="213360" bIns="38100" numCol="1" spcCol="1270" anchor="t" anchorCtr="0">
            <a:noAutofit/>
          </a:bodyPr>
          <a:lstStyle/>
          <a:p>
            <a:pPr marL="228600" lvl="1" indent="-228600" algn="l" defTabSz="1022350">
              <a:lnSpc>
                <a:spcPct val="90000"/>
              </a:lnSpc>
              <a:spcBef>
                <a:spcPct val="0"/>
              </a:spcBef>
              <a:spcAft>
                <a:spcPct val="20000"/>
              </a:spcAft>
              <a:buFont typeface="Arial" panose="020B0604020202020204" pitchFamily="34" charset="0"/>
              <a:buChar char="•"/>
            </a:pPr>
            <a:r>
              <a:rPr lang="en-US" sz="2300" kern="1200" dirty="0">
                <a:latin typeface="Arial" panose="020B0604020202020204" pitchFamily="34" charset="0"/>
                <a:cs typeface="Arial" panose="020B0604020202020204" pitchFamily="34" charset="0"/>
              </a:rPr>
              <a:t>A broader term that can include any punitive action taken in response to a protected communication</a:t>
            </a:r>
            <a:endParaRPr lang="en-US" sz="2300" kern="1200" dirty="0"/>
          </a:p>
          <a:p>
            <a:pPr marL="228600" lvl="1" indent="-228600" algn="l" defTabSz="102235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May consist of behaviors such as ostracism, bullying, discouragement, or other counterproductive work behaviors</a:t>
            </a:r>
          </a:p>
        </p:txBody>
      </p:sp>
      <p:sp>
        <p:nvSpPr>
          <p:cNvPr id="27" name="Freeform: Shape 26">
            <a:extLst>
              <a:ext uri="{FF2B5EF4-FFF2-40B4-BE49-F238E27FC236}">
                <a16:creationId xmlns:a16="http://schemas.microsoft.com/office/drawing/2014/main" id="{3354B47B-4BE0-450F-9BF8-141A0EB15B0A}"/>
              </a:ext>
            </a:extLst>
          </p:cNvPr>
          <p:cNvSpPr/>
          <p:nvPr/>
        </p:nvSpPr>
        <p:spPr>
          <a:xfrm>
            <a:off x="575674" y="4431527"/>
            <a:ext cx="7414084" cy="702000"/>
          </a:xfrm>
          <a:custGeom>
            <a:avLst/>
            <a:gdLst>
              <a:gd name="connsiteX0" fmla="*/ 0 w 7414084"/>
              <a:gd name="connsiteY0" fmla="*/ 117002 h 702000"/>
              <a:gd name="connsiteX1" fmla="*/ 117002 w 7414084"/>
              <a:gd name="connsiteY1" fmla="*/ 0 h 702000"/>
              <a:gd name="connsiteX2" fmla="*/ 7297082 w 7414084"/>
              <a:gd name="connsiteY2" fmla="*/ 0 h 702000"/>
              <a:gd name="connsiteX3" fmla="*/ 7414084 w 7414084"/>
              <a:gd name="connsiteY3" fmla="*/ 117002 h 702000"/>
              <a:gd name="connsiteX4" fmla="*/ 7414084 w 7414084"/>
              <a:gd name="connsiteY4" fmla="*/ 584998 h 702000"/>
              <a:gd name="connsiteX5" fmla="*/ 7297082 w 7414084"/>
              <a:gd name="connsiteY5" fmla="*/ 702000 h 702000"/>
              <a:gd name="connsiteX6" fmla="*/ 117002 w 7414084"/>
              <a:gd name="connsiteY6" fmla="*/ 702000 h 702000"/>
              <a:gd name="connsiteX7" fmla="*/ 0 w 7414084"/>
              <a:gd name="connsiteY7" fmla="*/ 584998 h 702000"/>
              <a:gd name="connsiteX8" fmla="*/ 0 w 7414084"/>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084" h="702000">
                <a:moveTo>
                  <a:pt x="0" y="117002"/>
                </a:moveTo>
                <a:cubicBezTo>
                  <a:pt x="0" y="52384"/>
                  <a:pt x="52384" y="0"/>
                  <a:pt x="117002" y="0"/>
                </a:cubicBezTo>
                <a:lnTo>
                  <a:pt x="7297082" y="0"/>
                </a:lnTo>
                <a:cubicBezTo>
                  <a:pt x="7361700" y="0"/>
                  <a:pt x="7414084" y="52384"/>
                  <a:pt x="7414084" y="117002"/>
                </a:cubicBezTo>
                <a:lnTo>
                  <a:pt x="7414084" y="584998"/>
                </a:lnTo>
                <a:cubicBezTo>
                  <a:pt x="7414084" y="649616"/>
                  <a:pt x="7361700" y="702000"/>
                  <a:pt x="7297082"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dirty="0"/>
              <a:t>Reprisal </a:t>
            </a:r>
          </a:p>
        </p:txBody>
      </p:sp>
      <p:sp>
        <p:nvSpPr>
          <p:cNvPr id="28" name="Freeform: Shape 27">
            <a:extLst>
              <a:ext uri="{FF2B5EF4-FFF2-40B4-BE49-F238E27FC236}">
                <a16:creationId xmlns:a16="http://schemas.microsoft.com/office/drawing/2014/main" id="{FC7A7A14-81A2-4FBC-98FA-E75E1B836F94}"/>
              </a:ext>
            </a:extLst>
          </p:cNvPr>
          <p:cNvSpPr/>
          <p:nvPr/>
        </p:nvSpPr>
        <p:spPr>
          <a:xfrm>
            <a:off x="575674" y="5133527"/>
            <a:ext cx="7414084" cy="1055700"/>
          </a:xfrm>
          <a:custGeom>
            <a:avLst/>
            <a:gdLst>
              <a:gd name="connsiteX0" fmla="*/ 0 w 7414084"/>
              <a:gd name="connsiteY0" fmla="*/ 0 h 1055700"/>
              <a:gd name="connsiteX1" fmla="*/ 7414084 w 7414084"/>
              <a:gd name="connsiteY1" fmla="*/ 0 h 1055700"/>
              <a:gd name="connsiteX2" fmla="*/ 7414084 w 7414084"/>
              <a:gd name="connsiteY2" fmla="*/ 1055700 h 1055700"/>
              <a:gd name="connsiteX3" fmla="*/ 0 w 7414084"/>
              <a:gd name="connsiteY3" fmla="*/ 1055700 h 1055700"/>
              <a:gd name="connsiteX4" fmla="*/ 0 w 7414084"/>
              <a:gd name="connsiteY4" fmla="*/ 0 h 10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4" h="1055700">
                <a:moveTo>
                  <a:pt x="0" y="0"/>
                </a:moveTo>
                <a:lnTo>
                  <a:pt x="7414084" y="0"/>
                </a:lnTo>
                <a:lnTo>
                  <a:pt x="7414084" y="1055700"/>
                </a:lnTo>
                <a:lnTo>
                  <a:pt x="0" y="1055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5397" tIns="38100" rIns="213360" bIns="38100" numCol="1" spcCol="1270" anchor="t" anchorCtr="0">
            <a:noAutofit/>
          </a:bodyPr>
          <a:lstStyle/>
          <a:p>
            <a:pPr marL="228600" lvl="1" indent="-228600" algn="l" defTabSz="1022350">
              <a:lnSpc>
                <a:spcPct val="90000"/>
              </a:lnSpc>
              <a:spcBef>
                <a:spcPct val="0"/>
              </a:spcBef>
              <a:spcAft>
                <a:spcPct val="20000"/>
              </a:spcAft>
              <a:buFont typeface="Arial" panose="020B0604020202020204" pitchFamily="34" charset="0"/>
              <a:buChar char="•"/>
            </a:pPr>
            <a:r>
              <a:rPr lang="en-US" sz="2300" kern="1200" dirty="0">
                <a:latin typeface="Arial" panose="020B0604020202020204" pitchFamily="34" charset="0"/>
                <a:cs typeface="Arial" panose="020B0604020202020204" pitchFamily="34" charset="0"/>
              </a:rPr>
              <a:t>A form of retaliation</a:t>
            </a:r>
            <a:endParaRPr lang="en-US" sz="2300" kern="1200" dirty="0"/>
          </a:p>
          <a:p>
            <a:pPr marL="228600" lvl="1" indent="-228600" algn="l" defTabSz="1022350">
              <a:lnSpc>
                <a:spcPct val="90000"/>
              </a:lnSpc>
              <a:spcBef>
                <a:spcPct val="0"/>
              </a:spcBef>
              <a:spcAft>
                <a:spcPct val="20000"/>
              </a:spcAft>
              <a:buChar char="•"/>
            </a:pPr>
            <a:r>
              <a:rPr lang="en-US" sz="2300" kern="1200" dirty="0">
                <a:latin typeface="Arial" panose="020B0604020202020204" pitchFamily="34" charset="0"/>
                <a:cs typeface="Arial" panose="020B0604020202020204" pitchFamily="34" charset="0"/>
              </a:rPr>
              <a:t>Specific behaviors that can negatively affect an individual’s career or job</a:t>
            </a:r>
          </a:p>
        </p:txBody>
      </p:sp>
      <p:sp>
        <p:nvSpPr>
          <p:cNvPr id="7" name="TextBox 6">
            <a:extLst>
              <a:ext uri="{FF2B5EF4-FFF2-40B4-BE49-F238E27FC236}">
                <a16:creationId xmlns:a16="http://schemas.microsoft.com/office/drawing/2014/main" id="{70049AA3-3368-4BA1-AB36-829F7C429FD9}"/>
              </a:ext>
            </a:extLst>
          </p:cNvPr>
          <p:cNvSpPr txBox="1"/>
          <p:nvPr/>
        </p:nvSpPr>
        <p:spPr>
          <a:xfrm>
            <a:off x="8663709" y="2390152"/>
            <a:ext cx="3353346" cy="3693319"/>
          </a:xfrm>
          <a:prstGeom prst="rect">
            <a:avLst/>
          </a:prstGeom>
          <a:solidFill>
            <a:schemeClr val="accent3"/>
          </a:solidFill>
        </p:spPr>
        <p:txBody>
          <a:bodyPr wrap="square" lIns="91440" tIns="45720" rIns="91440" bIns="45720" rtlCol="0" anchor="t">
            <a:spAutoFit/>
          </a:bodyPr>
          <a:lstStyle/>
          <a:p>
            <a:pPr algn="ctr"/>
            <a:r>
              <a:rPr lang="en-US" sz="2600" b="1" dirty="0">
                <a:latin typeface="Arial"/>
                <a:cs typeface="Arial"/>
              </a:rPr>
              <a:t>Both</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In response to a protected communication</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Counterproductive to the working environment</a:t>
            </a: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Against DoD policy</a:t>
            </a:r>
          </a:p>
          <a:p>
            <a:endParaRPr lang="en-US" sz="2600" dirty="0">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38AEE0A-5C0C-B63A-428B-D25B47D71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428006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9D80-61D1-440A-B1F0-C3BCD5AD2769}"/>
              </a:ext>
            </a:extLst>
          </p:cNvPr>
          <p:cNvSpPr>
            <a:spLocks noGrp="1"/>
          </p:cNvSpPr>
          <p:nvPr>
            <p:ph type="title"/>
          </p:nvPr>
        </p:nvSpPr>
        <p:spPr>
          <a:xfrm>
            <a:off x="95181" y="502727"/>
            <a:ext cx="10515600" cy="1325563"/>
          </a:xfrm>
        </p:spPr>
        <p:txBody>
          <a:bodyPr/>
          <a:lstStyle/>
          <a:p>
            <a:r>
              <a:rPr lang="en-US" dirty="0"/>
              <a:t>Scenario</a:t>
            </a:r>
          </a:p>
        </p:txBody>
      </p:sp>
      <p:sp>
        <p:nvSpPr>
          <p:cNvPr id="3" name="Text Placeholder 2">
            <a:extLst>
              <a:ext uri="{FF2B5EF4-FFF2-40B4-BE49-F238E27FC236}">
                <a16:creationId xmlns:a16="http://schemas.microsoft.com/office/drawing/2014/main" id="{D2F788EB-E29A-4412-ADF0-8D434078E339}"/>
              </a:ext>
            </a:extLst>
          </p:cNvPr>
          <p:cNvSpPr>
            <a:spLocks noGrp="1"/>
          </p:cNvSpPr>
          <p:nvPr>
            <p:ph type="body" idx="1"/>
          </p:nvPr>
        </p:nvSpPr>
        <p:spPr>
          <a:xfrm>
            <a:off x="150268" y="1681163"/>
            <a:ext cx="2854189" cy="823912"/>
          </a:xfrm>
        </p:spPr>
        <p:txBody>
          <a:bodyPr/>
          <a:lstStyle/>
          <a:p>
            <a:r>
              <a:rPr lang="en-US"/>
              <a:t>Initial Event</a:t>
            </a:r>
          </a:p>
        </p:txBody>
      </p:sp>
      <p:sp>
        <p:nvSpPr>
          <p:cNvPr id="4" name="Content Placeholder 3">
            <a:extLst>
              <a:ext uri="{FF2B5EF4-FFF2-40B4-BE49-F238E27FC236}">
                <a16:creationId xmlns:a16="http://schemas.microsoft.com/office/drawing/2014/main" id="{8AB90654-EDE7-45BF-A943-DEAAA26ECA92}"/>
              </a:ext>
            </a:extLst>
          </p:cNvPr>
          <p:cNvSpPr>
            <a:spLocks noGrp="1"/>
          </p:cNvSpPr>
          <p:nvPr>
            <p:ph sz="half" idx="2"/>
          </p:nvPr>
        </p:nvSpPr>
        <p:spPr>
          <a:xfrm>
            <a:off x="150268" y="2514600"/>
            <a:ext cx="2854189" cy="3684588"/>
          </a:xfrm>
        </p:spPr>
        <p:txBody>
          <a:bodyPr vert="horz" lIns="91440" tIns="45720" rIns="91440" bIns="45720" rtlCol="0" anchor="t">
            <a:noAutofit/>
          </a:bodyPr>
          <a:lstStyle/>
          <a:p>
            <a:pPr marL="0" indent="0">
              <a:buNone/>
            </a:pPr>
            <a:r>
              <a:rPr lang="en-US" sz="2200" b="0" i="0" dirty="0">
                <a:solidFill>
                  <a:srgbClr val="0D0D0D"/>
                </a:solidFill>
                <a:effectLst/>
                <a:latin typeface="Arial"/>
                <a:cs typeface="Arial"/>
              </a:rPr>
              <a:t>A DoD civilian employee reports</a:t>
            </a:r>
            <a:r>
              <a:rPr lang="en-US" sz="2200" dirty="0">
                <a:solidFill>
                  <a:srgbClr val="0D0D0D"/>
                </a:solidFill>
                <a:latin typeface="Arial"/>
                <a:cs typeface="Arial"/>
              </a:rPr>
              <a:t> to their equal employment opportunity representative</a:t>
            </a:r>
            <a:r>
              <a:rPr lang="en-US" sz="2200" b="0" i="0" dirty="0">
                <a:solidFill>
                  <a:srgbClr val="0D0D0D"/>
                </a:solidFill>
                <a:effectLst/>
                <a:latin typeface="Arial"/>
                <a:cs typeface="Arial"/>
              </a:rPr>
              <a:t> that they have been experiencing</a:t>
            </a:r>
            <a:r>
              <a:rPr lang="en-US" sz="2200" dirty="0">
                <a:solidFill>
                  <a:srgbClr val="0D0D0D"/>
                </a:solidFill>
                <a:latin typeface="Arial"/>
                <a:cs typeface="Arial"/>
              </a:rPr>
              <a:t> harassment</a:t>
            </a:r>
            <a:r>
              <a:rPr lang="en-US" sz="2200" b="0" i="0" dirty="0">
                <a:solidFill>
                  <a:srgbClr val="0D0D0D"/>
                </a:solidFill>
                <a:effectLst/>
                <a:latin typeface="Arial"/>
                <a:cs typeface="Arial"/>
              </a:rPr>
              <a:t> </a:t>
            </a:r>
            <a:r>
              <a:rPr lang="en-US" sz="2200" dirty="0">
                <a:solidFill>
                  <a:srgbClr val="0D0D0D"/>
                </a:solidFill>
                <a:latin typeface="Arial"/>
                <a:cs typeface="Arial"/>
              </a:rPr>
              <a:t>in the workplace from their supervisor. </a:t>
            </a:r>
            <a:endParaRPr lang="en-US" sz="2200"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CAA68D0-1456-44AF-9EE4-76D583AC2C63}"/>
              </a:ext>
            </a:extLst>
          </p:cNvPr>
          <p:cNvSpPr txBox="1">
            <a:spLocks/>
          </p:cNvSpPr>
          <p:nvPr/>
        </p:nvSpPr>
        <p:spPr>
          <a:xfrm>
            <a:off x="3150130" y="1690688"/>
            <a:ext cx="2854189"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First Act of Reprisal</a:t>
            </a:r>
          </a:p>
        </p:txBody>
      </p:sp>
      <p:sp>
        <p:nvSpPr>
          <p:cNvPr id="8" name="Content Placeholder 3">
            <a:extLst>
              <a:ext uri="{FF2B5EF4-FFF2-40B4-BE49-F238E27FC236}">
                <a16:creationId xmlns:a16="http://schemas.microsoft.com/office/drawing/2014/main" id="{47AFDAFB-8AF7-44C5-87FE-64E5B36EF960}"/>
              </a:ext>
            </a:extLst>
          </p:cNvPr>
          <p:cNvSpPr txBox="1">
            <a:spLocks/>
          </p:cNvSpPr>
          <p:nvPr/>
        </p:nvSpPr>
        <p:spPr>
          <a:xfrm>
            <a:off x="3167650" y="2514600"/>
            <a:ext cx="2854189"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rgbClr val="0D0D0D"/>
                </a:solidFill>
                <a:latin typeface="Arial" panose="020B0604020202020204" pitchFamily="34" charset="0"/>
                <a:cs typeface="Arial" panose="020B0604020202020204" pitchFamily="34" charset="0"/>
              </a:rPr>
              <a:t>In the following days, the </a:t>
            </a:r>
            <a:r>
              <a:rPr lang="en-US" sz="2200" dirty="0">
                <a:solidFill>
                  <a:srgbClr val="0D0D0D"/>
                </a:solidFill>
              </a:rPr>
              <a:t>employee </a:t>
            </a:r>
            <a:r>
              <a:rPr lang="en-US" sz="2200" dirty="0">
                <a:solidFill>
                  <a:srgbClr val="0D0D0D"/>
                </a:solidFill>
                <a:latin typeface="Arial" panose="020B0604020202020204" pitchFamily="34" charset="0"/>
                <a:cs typeface="Arial" panose="020B0604020202020204" pitchFamily="34" charset="0"/>
              </a:rPr>
              <a:t>is removed from their usual duties, and their supervisor gives them tasks that are unrelated to their job.</a:t>
            </a:r>
            <a:endParaRPr lang="en-US" sz="2200"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F68CE6AC-4C1A-4B06-8F0A-DCD73938E51F}"/>
              </a:ext>
            </a:extLst>
          </p:cNvPr>
          <p:cNvSpPr txBox="1">
            <a:spLocks/>
          </p:cNvSpPr>
          <p:nvPr/>
        </p:nvSpPr>
        <p:spPr>
          <a:xfrm>
            <a:off x="6172777" y="1690688"/>
            <a:ext cx="2854189"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Second Act of Reprisal</a:t>
            </a:r>
          </a:p>
        </p:txBody>
      </p:sp>
      <p:sp>
        <p:nvSpPr>
          <p:cNvPr id="10" name="Content Placeholder 3">
            <a:extLst>
              <a:ext uri="{FF2B5EF4-FFF2-40B4-BE49-F238E27FC236}">
                <a16:creationId xmlns:a16="http://schemas.microsoft.com/office/drawing/2014/main" id="{D44E0809-5ACE-4D85-8082-94DD19BDA216}"/>
              </a:ext>
            </a:extLst>
          </p:cNvPr>
          <p:cNvSpPr txBox="1">
            <a:spLocks/>
          </p:cNvSpPr>
          <p:nvPr/>
        </p:nvSpPr>
        <p:spPr>
          <a:xfrm>
            <a:off x="6190297" y="2514600"/>
            <a:ext cx="2854189" cy="3684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rgbClr val="0D0D0D"/>
                </a:solidFill>
                <a:latin typeface="Arial"/>
                <a:cs typeface="Arial"/>
              </a:rPr>
              <a:t>A short time later, the employee's approved leave was suddenly revoked, but others were still allowed to take leave during the same period of time.</a:t>
            </a:r>
            <a:endParaRPr lang="en-US" sz="2200" dirty="0">
              <a:latin typeface="Arial"/>
              <a:cs typeface="Arial"/>
            </a:endParaRPr>
          </a:p>
        </p:txBody>
      </p:sp>
      <p:sp>
        <p:nvSpPr>
          <p:cNvPr id="5" name="Text Placeholder 4">
            <a:extLst>
              <a:ext uri="{FF2B5EF4-FFF2-40B4-BE49-F238E27FC236}">
                <a16:creationId xmlns:a16="http://schemas.microsoft.com/office/drawing/2014/main" id="{F425AA4F-A0ED-4967-B5D3-DC297FB3A7D0}"/>
              </a:ext>
            </a:extLst>
          </p:cNvPr>
          <p:cNvSpPr>
            <a:spLocks noGrp="1"/>
          </p:cNvSpPr>
          <p:nvPr>
            <p:ph type="body" sz="quarter" idx="3"/>
          </p:nvPr>
        </p:nvSpPr>
        <p:spPr>
          <a:xfrm>
            <a:off x="9176659" y="1694770"/>
            <a:ext cx="2868244" cy="823912"/>
          </a:xfrm>
        </p:spPr>
        <p:txBody>
          <a:bodyPr/>
          <a:lstStyle/>
          <a:p>
            <a:r>
              <a:rPr lang="en-US"/>
              <a:t>Third Act of Reprisal</a:t>
            </a:r>
          </a:p>
        </p:txBody>
      </p:sp>
      <p:sp>
        <p:nvSpPr>
          <p:cNvPr id="6" name="Content Placeholder 5">
            <a:extLst>
              <a:ext uri="{FF2B5EF4-FFF2-40B4-BE49-F238E27FC236}">
                <a16:creationId xmlns:a16="http://schemas.microsoft.com/office/drawing/2014/main" id="{FF49BE0F-D882-44AC-A0B1-0C81C7034F00}"/>
              </a:ext>
            </a:extLst>
          </p:cNvPr>
          <p:cNvSpPr>
            <a:spLocks noGrp="1"/>
          </p:cNvSpPr>
          <p:nvPr>
            <p:ph sz="quarter" idx="4"/>
          </p:nvPr>
        </p:nvSpPr>
        <p:spPr>
          <a:xfrm>
            <a:off x="9176659" y="2567895"/>
            <a:ext cx="2868244" cy="3684588"/>
          </a:xfrm>
        </p:spPr>
        <p:txBody>
          <a:bodyPr vert="horz" lIns="91440" tIns="45720" rIns="91440" bIns="45720" rtlCol="0" anchor="t">
            <a:noAutofit/>
          </a:bodyPr>
          <a:lstStyle/>
          <a:p>
            <a:pPr marL="0" indent="0">
              <a:buNone/>
            </a:pPr>
            <a:r>
              <a:rPr lang="en-US" sz="2200" dirty="0">
                <a:latin typeface="Arial"/>
                <a:cs typeface="Arial"/>
              </a:rPr>
              <a:t>Several weeks after the report, the employee was getting ready to attend a critical training event but received a last-minute order to cancel their travel plans, as they had been removed from the training with no justification.</a:t>
            </a:r>
          </a:p>
          <a:p>
            <a:endParaRPr lang="en-US" sz="2200" dirty="0"/>
          </a:p>
        </p:txBody>
      </p:sp>
      <p:sp>
        <p:nvSpPr>
          <p:cNvPr id="11" name="Flowchart: Extract 10">
            <a:extLst>
              <a:ext uri="{FF2B5EF4-FFF2-40B4-BE49-F238E27FC236}">
                <a16:creationId xmlns:a16="http://schemas.microsoft.com/office/drawing/2014/main" id="{03D6D4D6-3401-406F-B287-6E4B3729838C}"/>
              </a:ext>
              <a:ext uri="{C183D7F6-B498-43B3-948B-1728B52AA6E4}">
                <adec:decorative xmlns:adec="http://schemas.microsoft.com/office/drawing/2017/decorative" val="1"/>
              </a:ext>
            </a:extLst>
          </p:cNvPr>
          <p:cNvSpPr/>
          <p:nvPr/>
        </p:nvSpPr>
        <p:spPr>
          <a:xfrm rot="5400000">
            <a:off x="2678415" y="1889918"/>
            <a:ext cx="537029" cy="406400"/>
          </a:xfrm>
          <a:prstGeom prst="flowChartExtra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Extract 12">
            <a:extLst>
              <a:ext uri="{FF2B5EF4-FFF2-40B4-BE49-F238E27FC236}">
                <a16:creationId xmlns:a16="http://schemas.microsoft.com/office/drawing/2014/main" id="{0192D037-B4DA-482C-8ED1-73BBBA6F36DD}"/>
              </a:ext>
              <a:ext uri="{C183D7F6-B498-43B3-948B-1728B52AA6E4}">
                <adec:decorative xmlns:adec="http://schemas.microsoft.com/office/drawing/2017/decorative" val="1"/>
              </a:ext>
            </a:extLst>
          </p:cNvPr>
          <p:cNvSpPr/>
          <p:nvPr/>
        </p:nvSpPr>
        <p:spPr>
          <a:xfrm rot="5400000">
            <a:off x="8731567" y="1914638"/>
            <a:ext cx="537029" cy="406400"/>
          </a:xfrm>
          <a:prstGeom prst="flowChartExtra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a:extLst>
              <a:ext uri="{FF2B5EF4-FFF2-40B4-BE49-F238E27FC236}">
                <a16:creationId xmlns:a16="http://schemas.microsoft.com/office/drawing/2014/main" id="{65A51932-2828-494E-BDAE-C61336B75998}"/>
              </a:ext>
              <a:ext uri="{C183D7F6-B498-43B3-948B-1728B52AA6E4}">
                <adec:decorative xmlns:adec="http://schemas.microsoft.com/office/drawing/2017/decorative" val="1"/>
              </a:ext>
            </a:extLst>
          </p:cNvPr>
          <p:cNvSpPr/>
          <p:nvPr/>
        </p:nvSpPr>
        <p:spPr>
          <a:xfrm rot="5400000">
            <a:off x="5704991" y="1899444"/>
            <a:ext cx="537029" cy="406400"/>
          </a:xfrm>
          <a:prstGeom prst="flowChartExtra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37AA94EE-C26B-212E-B76F-52D3FCA56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186174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783-B551-481E-9FF4-3CBE57632697}"/>
              </a:ext>
            </a:extLst>
          </p:cNvPr>
          <p:cNvSpPr>
            <a:spLocks noGrp="1"/>
          </p:cNvSpPr>
          <p:nvPr>
            <p:ph type="title"/>
          </p:nvPr>
        </p:nvSpPr>
        <p:spPr>
          <a:xfrm>
            <a:off x="280988" y="452024"/>
            <a:ext cx="10515600" cy="1325563"/>
          </a:xfrm>
        </p:spPr>
        <p:txBody>
          <a:bodyPr/>
          <a:lstStyle/>
          <a:p>
            <a:r>
              <a:rPr lang="en-US" dirty="0"/>
              <a:t>Scenario Continued</a:t>
            </a:r>
          </a:p>
        </p:txBody>
      </p:sp>
      <p:sp>
        <p:nvSpPr>
          <p:cNvPr id="3" name="Content Placeholder 2">
            <a:extLst>
              <a:ext uri="{FF2B5EF4-FFF2-40B4-BE49-F238E27FC236}">
                <a16:creationId xmlns:a16="http://schemas.microsoft.com/office/drawing/2014/main" id="{77DAE7F1-9481-44ED-9CD2-503EF61C222B}"/>
              </a:ext>
            </a:extLst>
          </p:cNvPr>
          <p:cNvSpPr>
            <a:spLocks noGrp="1"/>
          </p:cNvSpPr>
          <p:nvPr>
            <p:ph idx="1"/>
          </p:nvPr>
        </p:nvSpPr>
        <p:spPr/>
        <p:txBody>
          <a:bodyPr vert="horz" lIns="91440" tIns="45720" rIns="91440" bIns="45720" rtlCol="0" anchor="t">
            <a:normAutofit fontScale="77500" lnSpcReduction="20000"/>
          </a:bodyPr>
          <a:lstStyle/>
          <a:p>
            <a:pPr>
              <a:lnSpc>
                <a:spcPct val="200000"/>
              </a:lnSpc>
            </a:pPr>
            <a:r>
              <a:rPr lang="en-US" dirty="0">
                <a:latin typeface="Arial"/>
                <a:cs typeface="Arial"/>
              </a:rPr>
              <a:t>What actions in this scenario constitute reprisal?</a:t>
            </a:r>
          </a:p>
          <a:p>
            <a:pPr marL="0" indent="0">
              <a:lnSpc>
                <a:spcPct val="200000"/>
              </a:lnSpc>
              <a:buNone/>
            </a:pPr>
            <a:endParaRPr lang="en-US" dirty="0"/>
          </a:p>
          <a:p>
            <a:pPr>
              <a:lnSpc>
                <a:spcPct val="200000"/>
              </a:lnSpc>
            </a:pPr>
            <a:r>
              <a:rPr lang="en-US" dirty="0"/>
              <a:t>What makes this a case of reprisal instead of retaliation?</a:t>
            </a:r>
          </a:p>
          <a:p>
            <a:pPr marL="0" indent="0">
              <a:lnSpc>
                <a:spcPct val="200000"/>
              </a:lnSpc>
              <a:buNone/>
            </a:pPr>
            <a:endParaRPr lang="en-US" dirty="0"/>
          </a:p>
          <a:p>
            <a:pPr>
              <a:lnSpc>
                <a:spcPct val="200000"/>
              </a:lnSpc>
            </a:pPr>
            <a:r>
              <a:rPr lang="en-US" dirty="0">
                <a:latin typeface="Arial"/>
                <a:cs typeface="Arial"/>
              </a:rPr>
              <a:t>If you were the supervisor’s peer in this situation, what would you tell them?</a:t>
            </a:r>
          </a:p>
        </p:txBody>
      </p:sp>
      <p:pic>
        <p:nvPicPr>
          <p:cNvPr id="4" name="Picture 3" descr="Icon&#10;&#10;Description automatically generated">
            <a:extLst>
              <a:ext uri="{FF2B5EF4-FFF2-40B4-BE49-F238E27FC236}">
                <a16:creationId xmlns:a16="http://schemas.microsoft.com/office/drawing/2014/main" id="{E4FDBF65-2373-23CA-5193-4167A9E1A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2" y="84512"/>
            <a:ext cx="708828" cy="657935"/>
          </a:xfrm>
          <a:prstGeom prst="rect">
            <a:avLst/>
          </a:prstGeom>
        </p:spPr>
      </p:pic>
    </p:spTree>
    <p:extLst>
      <p:ext uri="{BB962C8B-B14F-4D97-AF65-F5344CB8AC3E}">
        <p14:creationId xmlns:p14="http://schemas.microsoft.com/office/powerpoint/2010/main" val="2839385310"/>
      </p:ext>
    </p:extLst>
  </p:cSld>
  <p:clrMapOvr>
    <a:masterClrMapping/>
  </p:clrMapOvr>
</p:sld>
</file>

<file path=ppt/theme/theme1.xml><?xml version="1.0" encoding="utf-8"?>
<a:theme xmlns:a="http://schemas.openxmlformats.org/drawingml/2006/main" name="Prevention Blue">
  <a:themeElements>
    <a:clrScheme name="Prevention Blues">
      <a:dk1>
        <a:sysClr val="windowText" lastClr="000000"/>
      </a:dk1>
      <a:lt1>
        <a:sysClr val="window" lastClr="FFFFFF"/>
      </a:lt1>
      <a:dk2>
        <a:srgbClr val="44546A"/>
      </a:dk2>
      <a:lt2>
        <a:srgbClr val="E7E6E6"/>
      </a:lt2>
      <a:accent1>
        <a:srgbClr val="0E2841"/>
      </a:accent1>
      <a:accent2>
        <a:srgbClr val="156082"/>
      </a:accent2>
      <a:accent3>
        <a:srgbClr val="D1D6DC"/>
      </a:accent3>
      <a:accent4>
        <a:srgbClr val="E6E9EC"/>
      </a:accent4>
      <a:accent5>
        <a:srgbClr val="0E2841"/>
      </a:accent5>
      <a:accent6>
        <a:srgbClr val="156082"/>
      </a:accent6>
      <a:hlink>
        <a:srgbClr val="0E2841"/>
      </a:hlink>
      <a:folHlink>
        <a:srgbClr val="1560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ention Blue" id="{80B29E8E-B079-4113-B5E3-BF52EC01EACA}" vid="{E03A0BA6-8288-4CE5-85CD-2C313004E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5F00F8400A2A4EB9E65BF965ABAC69" ma:contentTypeVersion="11" ma:contentTypeDescription="Create a new document." ma:contentTypeScope="" ma:versionID="7e151c016cf6065d2dcbac049da86880">
  <xsd:schema xmlns:xsd="http://www.w3.org/2001/XMLSchema" xmlns:xs="http://www.w3.org/2001/XMLSchema" xmlns:p="http://schemas.microsoft.com/office/2006/metadata/properties" xmlns:ns2="3ba0d557-7b4b-437d-b149-953a64858e43" xmlns:ns3="a01e7422-43d3-4ea1-bfe9-635ea8fbb099" targetNamespace="http://schemas.microsoft.com/office/2006/metadata/properties" ma:root="true" ma:fieldsID="bf7656b0e7708d1d95c36213a08a66b3" ns2:_="" ns3:_="">
    <xsd:import namespace="3ba0d557-7b4b-437d-b149-953a64858e43"/>
    <xsd:import namespace="a01e7422-43d3-4ea1-bfe9-635ea8fbb0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0d557-7b4b-437d-b149-953a6485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e76ba0-9e36-402d-b87b-7fd35a46bc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1e7422-43d3-4ea1-bfe9-635ea8fbb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0e3138-6ba0-400d-a5ac-c26572c65b4c}" ma:internalName="TaxCatchAll" ma:showField="CatchAllData" ma:web="a01e7422-43d3-4ea1-bfe9-635ea8fbb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a0d557-7b4b-437d-b149-953a64858e43">
      <Terms xmlns="http://schemas.microsoft.com/office/infopath/2007/PartnerControls"/>
    </lcf76f155ced4ddcb4097134ff3c332f>
    <TaxCatchAll xmlns="a01e7422-43d3-4ea1-bfe9-635ea8fbb0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05139-AE46-4281-B38B-40143EB0BBB5}">
  <ds:schemaRefs>
    <ds:schemaRef ds:uri="3ba0d557-7b4b-437d-b149-953a64858e43"/>
    <ds:schemaRef ds:uri="a01e7422-43d3-4ea1-bfe9-635ea8fbb0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6F3B68-62F6-4016-B2C0-38DFFD17FB43}">
  <ds:schemaRefs>
    <ds:schemaRef ds:uri="http://schemas.microsoft.com/office/2006/metadata/properties"/>
    <ds:schemaRef ds:uri="http://purl.org/dc/dcmitype/"/>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a01e7422-43d3-4ea1-bfe9-635ea8fbb099"/>
    <ds:schemaRef ds:uri="http://schemas.openxmlformats.org/package/2006/metadata/core-properties"/>
    <ds:schemaRef ds:uri="3ba0d557-7b4b-437d-b149-953a64858e43"/>
  </ds:schemaRefs>
</ds:datastoreItem>
</file>

<file path=customXml/itemProps3.xml><?xml version="1.0" encoding="utf-8"?>
<ds:datastoreItem xmlns:ds="http://schemas.openxmlformats.org/officeDocument/2006/customXml" ds:itemID="{900EC24D-3710-4B82-BD8D-F49A7A7B8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Prevention Blue</Template>
  <TotalTime>163</TotalTime>
  <Words>1610</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Roboto</vt:lpstr>
      <vt:lpstr>Times New Roman</vt:lpstr>
      <vt:lpstr>WordVisi_MSFontService</vt:lpstr>
      <vt:lpstr>Prevention Blue</vt:lpstr>
      <vt:lpstr>Understanding Reprisal</vt:lpstr>
      <vt:lpstr>Objectives</vt:lpstr>
      <vt:lpstr>Reprisal (1 of 3)</vt:lpstr>
      <vt:lpstr>Reprisal (2 of 3)</vt:lpstr>
      <vt:lpstr>Reprisal (3 of 3)</vt:lpstr>
      <vt:lpstr>What Are Personnel Actions?</vt:lpstr>
      <vt:lpstr>Retaliation vs Reprisal: What’s the Difference?</vt:lpstr>
      <vt:lpstr>Scenario</vt:lpstr>
      <vt:lpstr>Scenario Continued</vt:lpstr>
      <vt:lpstr>Impacts of Reprisal</vt:lpstr>
      <vt:lpstr>Strategies to Prevent Reprisal</vt:lpstr>
      <vt:lpstr>Primary Prevention Strategies</vt:lpstr>
      <vt:lpstr>Secondary Prevention Strategies</vt:lpstr>
      <vt:lpstr>Tertiary Prevention Strategies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Reprisal</dc:title>
  <dc:creator>Kimberly Lester</dc:creator>
  <cp:keywords>Reprisal, EEO, Ppt, Power Point, Protective factors, Risk factors</cp:keywords>
  <cp:lastModifiedBy>POUNDS, LANCE M SFC DHRA USSPACECOM DEOMI/PA</cp:lastModifiedBy>
  <cp:revision>16</cp:revision>
  <dcterms:created xsi:type="dcterms:W3CDTF">2024-06-11T12:20:35Z</dcterms:created>
  <dcterms:modified xsi:type="dcterms:W3CDTF">2024-08-13T18:29:46Z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0x010100C25F00F8400A2A4EB9E65BF965ABAC69</vt:lpwstr>
  </property>
  <property fmtid="{D5CDD505-2E9C-101B-9397-08002B2CF9AE}" pid="3" name="MediaServiceImageTags">
    <vt:lpwstr/>
  </property>
</Properties>
</file>